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740" r:id="rId5"/>
  </p:sldMasterIdLst>
  <p:notesMasterIdLst>
    <p:notesMasterId r:id="rId56"/>
  </p:notesMasterIdLst>
  <p:sldIdLst>
    <p:sldId id="264" r:id="rId6"/>
    <p:sldId id="730" r:id="rId7"/>
    <p:sldId id="704" r:id="rId8"/>
    <p:sldId id="705" r:id="rId9"/>
    <p:sldId id="703" r:id="rId10"/>
    <p:sldId id="652" r:id="rId11"/>
    <p:sldId id="706" r:id="rId12"/>
    <p:sldId id="709" r:id="rId13"/>
    <p:sldId id="711" r:id="rId14"/>
    <p:sldId id="708" r:id="rId15"/>
    <p:sldId id="712" r:id="rId16"/>
    <p:sldId id="710" r:id="rId17"/>
    <p:sldId id="713" r:id="rId18"/>
    <p:sldId id="714" r:id="rId19"/>
    <p:sldId id="715" r:id="rId20"/>
    <p:sldId id="716" r:id="rId21"/>
    <p:sldId id="718" r:id="rId22"/>
    <p:sldId id="621" r:id="rId23"/>
    <p:sldId id="719" r:id="rId24"/>
    <p:sldId id="720" r:id="rId25"/>
    <p:sldId id="624" r:id="rId26"/>
    <p:sldId id="721" r:id="rId27"/>
    <p:sldId id="722" r:id="rId28"/>
    <p:sldId id="723" r:id="rId29"/>
    <p:sldId id="728" r:id="rId30"/>
    <p:sldId id="729" r:id="rId31"/>
    <p:sldId id="724" r:id="rId32"/>
    <p:sldId id="725" r:id="rId33"/>
    <p:sldId id="726" r:id="rId34"/>
    <p:sldId id="727" r:id="rId35"/>
    <p:sldId id="731" r:id="rId36"/>
    <p:sldId id="732" r:id="rId37"/>
    <p:sldId id="733" r:id="rId38"/>
    <p:sldId id="734" r:id="rId39"/>
    <p:sldId id="735" r:id="rId40"/>
    <p:sldId id="736" r:id="rId41"/>
    <p:sldId id="717" r:id="rId42"/>
    <p:sldId id="737" r:id="rId43"/>
    <p:sldId id="738" r:id="rId44"/>
    <p:sldId id="740" r:id="rId45"/>
    <p:sldId id="739" r:id="rId46"/>
    <p:sldId id="392" r:id="rId47"/>
    <p:sldId id="582" r:id="rId48"/>
    <p:sldId id="742" r:id="rId49"/>
    <p:sldId id="741" r:id="rId50"/>
    <p:sldId id="743" r:id="rId51"/>
    <p:sldId id="744" r:id="rId52"/>
    <p:sldId id="745" r:id="rId53"/>
    <p:sldId id="620" r:id="rId54"/>
    <p:sldId id="31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De Moor" initials="NDM" lastIdx="1" clrIdx="0">
    <p:extLst>
      <p:ext uri="{19B8F6BF-5375-455C-9EA6-DF929625EA0E}">
        <p15:presenceInfo xmlns:p15="http://schemas.microsoft.com/office/powerpoint/2012/main" userId="S::nicolas.demoor@student.uclouvain.be::32e929f6-e4db-4b7a-9008-126b1e3aae13" providerId="AD"/>
      </p:ext>
    </p:extLst>
  </p:cmAuthor>
  <p:cmAuthor id="2" name="Nicolas De Moor" initials="NDM [2]" lastIdx="5" clrIdx="1">
    <p:extLst>
      <p:ext uri="{19B8F6BF-5375-455C-9EA6-DF929625EA0E}">
        <p15:presenceInfo xmlns:p15="http://schemas.microsoft.com/office/powerpoint/2012/main" userId="S-1-5-21-3833422039-1977871958-3486634389-206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24T17:53:47.548" idx="2">
    <p:pos x="1612" y="1779"/>
    <p:text>Min 29%, max 40%</p:text>
    <p:extLst>
      <p:ext uri="{C676402C-5697-4E1C-873F-D02D1690AC5C}">
        <p15:threadingInfo xmlns:p15="http://schemas.microsoft.com/office/powerpoint/2012/main" timeZoneBias="-120"/>
      </p:ext>
    </p:extLst>
  </p:cm>
  <p:cm authorId="2" dt="2024-04-24T18:01:01.969" idx="4">
    <p:pos x="1612" y="1915"/>
    <p:text>Tendance identique sur l'ensemble du pays (1/3 femmes dénombrées)</p:text>
    <p:extLst>
      <p:ext uri="{C676402C-5697-4E1C-873F-D02D1690AC5C}">
        <p15:threadingInfo xmlns:p15="http://schemas.microsoft.com/office/powerpoint/2012/main" timeZoneBias="-120">
          <p15:parentCm authorId="2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25T17:36:14.894" idx="5">
    <p:pos x="1701" y="2148"/>
    <p:text>On a dénombré 15 personnes dans l'espace public dans les communes de 0-15 000 habitants. Nous avons dénombré 17,7% du total des communes de 0-15 000 habitants. Si on avait dénombré partout, on fait donc l'hypothèse qu'on aurait 85 adultes dans l'espace public dans les communes de 0-15 000 habitants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EF5A9-52EE-45C8-A00F-6758C43205C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705FD6E-26A5-4D9D-8386-1ACC998EF94D}">
      <dgm:prSet/>
      <dgm:spPr/>
      <dgm:t>
        <a:bodyPr/>
        <a:lstStyle/>
        <a:p>
          <a:r>
            <a:rPr lang="fr-FR"/>
            <a:t>5 507 adultes dénombrés</a:t>
          </a:r>
          <a:endParaRPr lang="fr-BE"/>
        </a:p>
      </dgm:t>
    </dgm:pt>
    <dgm:pt modelId="{9DF180AA-0479-44F8-B292-9F0767F6DA97}" type="parTrans" cxnId="{BCE0F7B5-9C74-4963-9868-052737C99464}">
      <dgm:prSet/>
      <dgm:spPr/>
      <dgm:t>
        <a:bodyPr/>
        <a:lstStyle/>
        <a:p>
          <a:endParaRPr lang="fr-BE"/>
        </a:p>
      </dgm:t>
    </dgm:pt>
    <dgm:pt modelId="{90EF9F5A-B99E-47EA-B4FB-2C84EF56367C}" type="sibTrans" cxnId="{BCE0F7B5-9C74-4963-9868-052737C99464}">
      <dgm:prSet/>
      <dgm:spPr/>
      <dgm:t>
        <a:bodyPr/>
        <a:lstStyle/>
        <a:p>
          <a:endParaRPr lang="fr-BE"/>
        </a:p>
      </dgm:t>
    </dgm:pt>
    <dgm:pt modelId="{B867BAD6-2A9C-44EA-837B-01F2AECE298B}">
      <dgm:prSet/>
      <dgm:spPr/>
      <dgm:t>
        <a:bodyPr/>
        <a:lstStyle/>
        <a:p>
          <a:r>
            <a:rPr lang="fr-FR"/>
            <a:t>1 637 enfants dénombrés</a:t>
          </a:r>
          <a:endParaRPr lang="fr-BE"/>
        </a:p>
      </dgm:t>
    </dgm:pt>
    <dgm:pt modelId="{A353D7B7-212C-498D-B197-CDDD4BB830C9}" type="parTrans" cxnId="{A121B7D5-D81E-4754-9247-F08F2AA2EBF4}">
      <dgm:prSet/>
      <dgm:spPr/>
      <dgm:t>
        <a:bodyPr/>
        <a:lstStyle/>
        <a:p>
          <a:endParaRPr lang="fr-BE"/>
        </a:p>
      </dgm:t>
    </dgm:pt>
    <dgm:pt modelId="{B6DC6F31-CE8D-4927-91D2-FB02B5BD8D9F}" type="sibTrans" cxnId="{A121B7D5-D81E-4754-9247-F08F2AA2EBF4}">
      <dgm:prSet/>
      <dgm:spPr/>
      <dgm:t>
        <a:bodyPr/>
        <a:lstStyle/>
        <a:p>
          <a:endParaRPr lang="fr-BE"/>
        </a:p>
      </dgm:t>
    </dgm:pt>
    <dgm:pt modelId="{23D012A6-5546-40D3-9837-319F0C0E9362}">
      <dgm:prSet/>
      <dgm:spPr/>
      <dgm:t>
        <a:bodyPr/>
        <a:lstStyle/>
        <a:p>
          <a:r>
            <a:rPr lang="fr-FR"/>
            <a:t>66 communes en Wallonie</a:t>
          </a:r>
          <a:endParaRPr lang="fr-BE"/>
        </a:p>
      </dgm:t>
    </dgm:pt>
    <dgm:pt modelId="{DF1A7258-5B8F-492C-AD4F-392447CFC136}" type="parTrans" cxnId="{8022EBFD-01EB-4A71-9B0A-2B7AA491D9E8}">
      <dgm:prSet/>
      <dgm:spPr/>
      <dgm:t>
        <a:bodyPr/>
        <a:lstStyle/>
        <a:p>
          <a:endParaRPr lang="fr-BE"/>
        </a:p>
      </dgm:t>
    </dgm:pt>
    <dgm:pt modelId="{24A5EDCE-A4DA-4FD8-9752-F4F8620A578D}" type="sibTrans" cxnId="{8022EBFD-01EB-4A71-9B0A-2B7AA491D9E8}">
      <dgm:prSet/>
      <dgm:spPr/>
      <dgm:t>
        <a:bodyPr/>
        <a:lstStyle/>
        <a:p>
          <a:endParaRPr lang="fr-BE"/>
        </a:p>
      </dgm:t>
    </dgm:pt>
    <dgm:pt modelId="{60FE4716-81F2-44DB-BFD0-5599FBA73939}" type="pres">
      <dgm:prSet presAssocID="{6F0EF5A9-52EE-45C8-A00F-6758C43205C4}" presName="linearFlow" presStyleCnt="0">
        <dgm:presLayoutVars>
          <dgm:dir/>
          <dgm:resizeHandles val="exact"/>
        </dgm:presLayoutVars>
      </dgm:prSet>
      <dgm:spPr/>
    </dgm:pt>
    <dgm:pt modelId="{12914D36-52F4-4ACB-A699-2BFF86BD54A3}" type="pres">
      <dgm:prSet presAssocID="{23D012A6-5546-40D3-9837-319F0C0E9362}" presName="composite" presStyleCnt="0"/>
      <dgm:spPr/>
    </dgm:pt>
    <dgm:pt modelId="{F06B787E-47A2-4C7D-9CDA-430225F5EC8C}" type="pres">
      <dgm:prSet presAssocID="{23D012A6-5546-40D3-9837-319F0C0E9362}" presName="imgShp" presStyleLbl="fgImgPlace1" presStyleIdx="0" presStyleCnt="3"/>
      <dgm:spPr>
        <a:solidFill>
          <a:schemeClr val="bg1"/>
        </a:solidFill>
      </dgm:spPr>
    </dgm:pt>
    <dgm:pt modelId="{F8CCDB4B-5309-40DC-A115-598E161DDC1A}" type="pres">
      <dgm:prSet presAssocID="{23D012A6-5546-40D3-9837-319F0C0E9362}" presName="txShp" presStyleLbl="node1" presStyleIdx="0" presStyleCnt="3">
        <dgm:presLayoutVars>
          <dgm:bulletEnabled val="1"/>
        </dgm:presLayoutVars>
      </dgm:prSet>
      <dgm:spPr/>
    </dgm:pt>
    <dgm:pt modelId="{473AC2A4-B5CD-4D71-A3C6-5345D69B8A8D}" type="pres">
      <dgm:prSet presAssocID="{24A5EDCE-A4DA-4FD8-9752-F4F8620A578D}" presName="spacing" presStyleCnt="0"/>
      <dgm:spPr/>
    </dgm:pt>
    <dgm:pt modelId="{D18BCB36-DD42-48E8-BEE9-5DE6D4D801A2}" type="pres">
      <dgm:prSet presAssocID="{9705FD6E-26A5-4D9D-8386-1ACC998EF94D}" presName="composite" presStyleCnt="0"/>
      <dgm:spPr/>
    </dgm:pt>
    <dgm:pt modelId="{F7B2B9E9-4E2A-43DA-8BA3-73E30B5795BA}" type="pres">
      <dgm:prSet presAssocID="{9705FD6E-26A5-4D9D-8386-1ACC998EF94D}" presName="imgShp" presStyleLbl="fgImgPlace1" presStyleIdx="1" presStyleCnt="3"/>
      <dgm:spPr>
        <a:solidFill>
          <a:schemeClr val="bg1"/>
        </a:solidFill>
      </dgm:spPr>
    </dgm:pt>
    <dgm:pt modelId="{A8630175-15C3-4C39-8272-1AFDA38B3856}" type="pres">
      <dgm:prSet presAssocID="{9705FD6E-26A5-4D9D-8386-1ACC998EF94D}" presName="txShp" presStyleLbl="node1" presStyleIdx="1" presStyleCnt="3">
        <dgm:presLayoutVars>
          <dgm:bulletEnabled val="1"/>
        </dgm:presLayoutVars>
      </dgm:prSet>
      <dgm:spPr/>
    </dgm:pt>
    <dgm:pt modelId="{6A108EB7-6F7A-402D-BB8D-177D1AB95296}" type="pres">
      <dgm:prSet presAssocID="{90EF9F5A-B99E-47EA-B4FB-2C84EF56367C}" presName="spacing" presStyleCnt="0"/>
      <dgm:spPr/>
    </dgm:pt>
    <dgm:pt modelId="{DFDA1FBB-E260-4196-B4BD-CC8A50BFC5DF}" type="pres">
      <dgm:prSet presAssocID="{B867BAD6-2A9C-44EA-837B-01F2AECE298B}" presName="composite" presStyleCnt="0"/>
      <dgm:spPr/>
    </dgm:pt>
    <dgm:pt modelId="{28CC45B3-5212-4CCB-A0AD-D4C8E7326EAB}" type="pres">
      <dgm:prSet presAssocID="{B867BAD6-2A9C-44EA-837B-01F2AECE298B}" presName="imgShp" presStyleLbl="fgImgPlace1" presStyleIdx="2" presStyleCnt="3"/>
      <dgm:spPr>
        <a:solidFill>
          <a:schemeClr val="bg1"/>
        </a:solidFill>
      </dgm:spPr>
    </dgm:pt>
    <dgm:pt modelId="{3A1BCE61-4601-4268-ADC7-C40EBF0C4779}" type="pres">
      <dgm:prSet presAssocID="{B867BAD6-2A9C-44EA-837B-01F2AECE298B}" presName="txShp" presStyleLbl="node1" presStyleIdx="2" presStyleCnt="3">
        <dgm:presLayoutVars>
          <dgm:bulletEnabled val="1"/>
        </dgm:presLayoutVars>
      </dgm:prSet>
      <dgm:spPr/>
    </dgm:pt>
  </dgm:ptLst>
  <dgm:cxnLst>
    <dgm:cxn modelId="{65ED6316-3D96-44CE-A8AF-1ED0CB9DBB23}" type="presOf" srcId="{B867BAD6-2A9C-44EA-837B-01F2AECE298B}" destId="{3A1BCE61-4601-4268-ADC7-C40EBF0C4779}" srcOrd="0" destOrd="0" presId="urn:microsoft.com/office/officeart/2005/8/layout/vList3"/>
    <dgm:cxn modelId="{AF881260-23BA-42B8-8BB2-591E3BBC7F22}" type="presOf" srcId="{23D012A6-5546-40D3-9837-319F0C0E9362}" destId="{F8CCDB4B-5309-40DC-A115-598E161DDC1A}" srcOrd="0" destOrd="0" presId="urn:microsoft.com/office/officeart/2005/8/layout/vList3"/>
    <dgm:cxn modelId="{DCF8D172-DC0D-4E6F-80C5-407FF2EFE02E}" type="presOf" srcId="{6F0EF5A9-52EE-45C8-A00F-6758C43205C4}" destId="{60FE4716-81F2-44DB-BFD0-5599FBA73939}" srcOrd="0" destOrd="0" presId="urn:microsoft.com/office/officeart/2005/8/layout/vList3"/>
    <dgm:cxn modelId="{DB3A2E90-CBFC-4DCE-AED8-6509065AD81B}" type="presOf" srcId="{9705FD6E-26A5-4D9D-8386-1ACC998EF94D}" destId="{A8630175-15C3-4C39-8272-1AFDA38B3856}" srcOrd="0" destOrd="0" presId="urn:microsoft.com/office/officeart/2005/8/layout/vList3"/>
    <dgm:cxn modelId="{BCE0F7B5-9C74-4963-9868-052737C99464}" srcId="{6F0EF5A9-52EE-45C8-A00F-6758C43205C4}" destId="{9705FD6E-26A5-4D9D-8386-1ACC998EF94D}" srcOrd="1" destOrd="0" parTransId="{9DF180AA-0479-44F8-B292-9F0767F6DA97}" sibTransId="{90EF9F5A-B99E-47EA-B4FB-2C84EF56367C}"/>
    <dgm:cxn modelId="{A121B7D5-D81E-4754-9247-F08F2AA2EBF4}" srcId="{6F0EF5A9-52EE-45C8-A00F-6758C43205C4}" destId="{B867BAD6-2A9C-44EA-837B-01F2AECE298B}" srcOrd="2" destOrd="0" parTransId="{A353D7B7-212C-498D-B197-CDDD4BB830C9}" sibTransId="{B6DC6F31-CE8D-4927-91D2-FB02B5BD8D9F}"/>
    <dgm:cxn modelId="{8022EBFD-01EB-4A71-9B0A-2B7AA491D9E8}" srcId="{6F0EF5A9-52EE-45C8-A00F-6758C43205C4}" destId="{23D012A6-5546-40D3-9837-319F0C0E9362}" srcOrd="0" destOrd="0" parTransId="{DF1A7258-5B8F-492C-AD4F-392447CFC136}" sibTransId="{24A5EDCE-A4DA-4FD8-9752-F4F8620A578D}"/>
    <dgm:cxn modelId="{CFB9D75E-9C91-49EA-ACB3-DE46263F7C11}" type="presParOf" srcId="{60FE4716-81F2-44DB-BFD0-5599FBA73939}" destId="{12914D36-52F4-4ACB-A699-2BFF86BD54A3}" srcOrd="0" destOrd="0" presId="urn:microsoft.com/office/officeart/2005/8/layout/vList3"/>
    <dgm:cxn modelId="{BED44ED3-6C58-4A52-9A3B-C474D6E149B7}" type="presParOf" srcId="{12914D36-52F4-4ACB-A699-2BFF86BD54A3}" destId="{F06B787E-47A2-4C7D-9CDA-430225F5EC8C}" srcOrd="0" destOrd="0" presId="urn:microsoft.com/office/officeart/2005/8/layout/vList3"/>
    <dgm:cxn modelId="{489E0364-ACA5-43F0-9141-63247FC38FE0}" type="presParOf" srcId="{12914D36-52F4-4ACB-A699-2BFF86BD54A3}" destId="{F8CCDB4B-5309-40DC-A115-598E161DDC1A}" srcOrd="1" destOrd="0" presId="urn:microsoft.com/office/officeart/2005/8/layout/vList3"/>
    <dgm:cxn modelId="{191F1943-7314-4344-9B7C-97E7395D8605}" type="presParOf" srcId="{60FE4716-81F2-44DB-BFD0-5599FBA73939}" destId="{473AC2A4-B5CD-4D71-A3C6-5345D69B8A8D}" srcOrd="1" destOrd="0" presId="urn:microsoft.com/office/officeart/2005/8/layout/vList3"/>
    <dgm:cxn modelId="{5EA9C7B9-9273-4D56-B018-9DC8515D70EF}" type="presParOf" srcId="{60FE4716-81F2-44DB-BFD0-5599FBA73939}" destId="{D18BCB36-DD42-48E8-BEE9-5DE6D4D801A2}" srcOrd="2" destOrd="0" presId="urn:microsoft.com/office/officeart/2005/8/layout/vList3"/>
    <dgm:cxn modelId="{C31C3028-E346-4FB7-8D8F-182470357CBA}" type="presParOf" srcId="{D18BCB36-DD42-48E8-BEE9-5DE6D4D801A2}" destId="{F7B2B9E9-4E2A-43DA-8BA3-73E30B5795BA}" srcOrd="0" destOrd="0" presId="urn:microsoft.com/office/officeart/2005/8/layout/vList3"/>
    <dgm:cxn modelId="{FF5CE73C-5A9C-44EA-BCAD-94C411B54F3D}" type="presParOf" srcId="{D18BCB36-DD42-48E8-BEE9-5DE6D4D801A2}" destId="{A8630175-15C3-4C39-8272-1AFDA38B3856}" srcOrd="1" destOrd="0" presId="urn:microsoft.com/office/officeart/2005/8/layout/vList3"/>
    <dgm:cxn modelId="{5427A52E-FE0B-4E7D-BD26-E28D02DD9A44}" type="presParOf" srcId="{60FE4716-81F2-44DB-BFD0-5599FBA73939}" destId="{6A108EB7-6F7A-402D-BB8D-177D1AB95296}" srcOrd="3" destOrd="0" presId="urn:microsoft.com/office/officeart/2005/8/layout/vList3"/>
    <dgm:cxn modelId="{EE709AAB-2005-45DD-82B0-91A67886ECE7}" type="presParOf" srcId="{60FE4716-81F2-44DB-BFD0-5599FBA73939}" destId="{DFDA1FBB-E260-4196-B4BD-CC8A50BFC5DF}" srcOrd="4" destOrd="0" presId="urn:microsoft.com/office/officeart/2005/8/layout/vList3"/>
    <dgm:cxn modelId="{7422F04E-09EF-48A2-A312-E54DB8C2D874}" type="presParOf" srcId="{DFDA1FBB-E260-4196-B4BD-CC8A50BFC5DF}" destId="{28CC45B3-5212-4CCB-A0AD-D4C8E7326EAB}" srcOrd="0" destOrd="0" presId="urn:microsoft.com/office/officeart/2005/8/layout/vList3"/>
    <dgm:cxn modelId="{D78EC71A-828F-4031-9729-BD8544BE72FF}" type="presParOf" srcId="{DFDA1FBB-E260-4196-B4BD-CC8A50BFC5DF}" destId="{3A1BCE61-4601-4268-ADC7-C40EBF0C4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F9AF8-3E98-410F-81C3-D65004066DD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2586CBE-28EC-42F2-9D1A-E6C03A3C05B8}">
      <dgm:prSet/>
      <dgm:spPr/>
      <dgm:t>
        <a:bodyPr/>
        <a:lstStyle/>
        <a:p>
          <a:r>
            <a:rPr lang="fr-BE" dirty="0"/>
            <a:t>3.644.000</a:t>
          </a:r>
        </a:p>
      </dgm:t>
    </dgm:pt>
    <dgm:pt modelId="{BC7C4CB2-0E42-46A8-9FD1-4D397F0FADBB}" type="parTrans" cxnId="{D3F1E33B-7CE8-4AC0-95D7-28972AAFCBFC}">
      <dgm:prSet/>
      <dgm:spPr/>
      <dgm:t>
        <a:bodyPr/>
        <a:lstStyle/>
        <a:p>
          <a:endParaRPr lang="fr-BE"/>
        </a:p>
      </dgm:t>
    </dgm:pt>
    <dgm:pt modelId="{36EA2848-B07C-4AE5-9463-69082CA414D1}" type="sibTrans" cxnId="{D3F1E33B-7CE8-4AC0-95D7-28972AAFCBFC}">
      <dgm:prSet/>
      <dgm:spPr/>
      <dgm:t>
        <a:bodyPr/>
        <a:lstStyle/>
        <a:p>
          <a:endParaRPr lang="fr-BE"/>
        </a:p>
      </dgm:t>
    </dgm:pt>
    <dgm:pt modelId="{89D2EB5A-0C2E-4F95-87D9-1365CFADDAA7}">
      <dgm:prSet/>
      <dgm:spPr/>
      <dgm:t>
        <a:bodyPr/>
        <a:lstStyle/>
        <a:p>
          <a:r>
            <a:rPr lang="fr-BE" dirty="0"/>
            <a:t>1.212.877 personnes</a:t>
          </a:r>
        </a:p>
      </dgm:t>
    </dgm:pt>
    <dgm:pt modelId="{7EDA111A-8031-4F33-B4A0-0F85B370F723}" type="parTrans" cxnId="{6A9DE9FB-355A-41F3-A67A-B29AD79A6D7E}">
      <dgm:prSet/>
      <dgm:spPr/>
      <dgm:t>
        <a:bodyPr/>
        <a:lstStyle/>
        <a:p>
          <a:endParaRPr lang="fr-BE"/>
        </a:p>
      </dgm:t>
    </dgm:pt>
    <dgm:pt modelId="{72D69AB8-7AF4-4307-A16A-A7846D7933D1}" type="sibTrans" cxnId="{6A9DE9FB-355A-41F3-A67A-B29AD79A6D7E}">
      <dgm:prSet/>
      <dgm:spPr/>
      <dgm:t>
        <a:bodyPr/>
        <a:lstStyle/>
        <a:p>
          <a:endParaRPr lang="fr-BE"/>
        </a:p>
      </dgm:t>
    </dgm:pt>
    <dgm:pt modelId="{FC364079-4E70-4F4A-A21D-F45EB4A948D6}" type="pres">
      <dgm:prSet presAssocID="{4E2F9AF8-3E98-410F-81C3-D65004066DD0}" presName="Name0" presStyleCnt="0">
        <dgm:presLayoutVars>
          <dgm:chMax val="7"/>
          <dgm:resizeHandles val="exact"/>
        </dgm:presLayoutVars>
      </dgm:prSet>
      <dgm:spPr/>
    </dgm:pt>
    <dgm:pt modelId="{9E97DAF8-1FDC-4290-A7C7-B10B4B530053}" type="pres">
      <dgm:prSet presAssocID="{4E2F9AF8-3E98-410F-81C3-D65004066DD0}" presName="comp1" presStyleCnt="0"/>
      <dgm:spPr/>
    </dgm:pt>
    <dgm:pt modelId="{AC41424E-608A-4CB6-980F-E889CC6234C2}" type="pres">
      <dgm:prSet presAssocID="{4E2F9AF8-3E98-410F-81C3-D65004066DD0}" presName="circle1" presStyleLbl="node1" presStyleIdx="0" presStyleCnt="2"/>
      <dgm:spPr/>
    </dgm:pt>
    <dgm:pt modelId="{4BA2A412-3A12-4B75-8639-5D558186CEA3}" type="pres">
      <dgm:prSet presAssocID="{4E2F9AF8-3E98-410F-81C3-D65004066DD0}" presName="c1text" presStyleLbl="node1" presStyleIdx="0" presStyleCnt="2">
        <dgm:presLayoutVars>
          <dgm:bulletEnabled val="1"/>
        </dgm:presLayoutVars>
      </dgm:prSet>
      <dgm:spPr/>
    </dgm:pt>
    <dgm:pt modelId="{19A9C8D4-D005-4A50-BDA1-64B68DE28A61}" type="pres">
      <dgm:prSet presAssocID="{4E2F9AF8-3E98-410F-81C3-D65004066DD0}" presName="comp2" presStyleCnt="0"/>
      <dgm:spPr/>
    </dgm:pt>
    <dgm:pt modelId="{0CF6A866-C363-455E-A58D-47E9B9226907}" type="pres">
      <dgm:prSet presAssocID="{4E2F9AF8-3E98-410F-81C3-D65004066DD0}" presName="circle2" presStyleLbl="node1" presStyleIdx="1" presStyleCnt="2"/>
      <dgm:spPr/>
    </dgm:pt>
    <dgm:pt modelId="{F66BC82E-8BCF-46E0-9587-D9ED3AE8C5FA}" type="pres">
      <dgm:prSet presAssocID="{4E2F9AF8-3E98-410F-81C3-D65004066DD0}" presName="c2text" presStyleLbl="node1" presStyleIdx="1" presStyleCnt="2">
        <dgm:presLayoutVars>
          <dgm:bulletEnabled val="1"/>
        </dgm:presLayoutVars>
      </dgm:prSet>
      <dgm:spPr/>
    </dgm:pt>
  </dgm:ptLst>
  <dgm:cxnLst>
    <dgm:cxn modelId="{D3F1E33B-7CE8-4AC0-95D7-28972AAFCBFC}" srcId="{4E2F9AF8-3E98-410F-81C3-D65004066DD0}" destId="{F2586CBE-28EC-42F2-9D1A-E6C03A3C05B8}" srcOrd="0" destOrd="0" parTransId="{BC7C4CB2-0E42-46A8-9FD1-4D397F0FADBB}" sibTransId="{36EA2848-B07C-4AE5-9463-69082CA414D1}"/>
    <dgm:cxn modelId="{3A278767-09E9-4DC6-B457-E1C90442015B}" type="presOf" srcId="{F2586CBE-28EC-42F2-9D1A-E6C03A3C05B8}" destId="{4BA2A412-3A12-4B75-8639-5D558186CEA3}" srcOrd="1" destOrd="0" presId="urn:microsoft.com/office/officeart/2005/8/layout/venn2"/>
    <dgm:cxn modelId="{9C140D9C-AD7A-4846-8DED-009C3276D0D0}" type="presOf" srcId="{89D2EB5A-0C2E-4F95-87D9-1365CFADDAA7}" destId="{0CF6A866-C363-455E-A58D-47E9B9226907}" srcOrd="0" destOrd="0" presId="urn:microsoft.com/office/officeart/2005/8/layout/venn2"/>
    <dgm:cxn modelId="{0A6A3EDD-85A1-427F-A3D1-AC1D5E59DF5C}" type="presOf" srcId="{4E2F9AF8-3E98-410F-81C3-D65004066DD0}" destId="{FC364079-4E70-4F4A-A21D-F45EB4A948D6}" srcOrd="0" destOrd="0" presId="urn:microsoft.com/office/officeart/2005/8/layout/venn2"/>
    <dgm:cxn modelId="{2E487EE3-7ECB-44E5-9BB0-5C9D839E0B6A}" type="presOf" srcId="{89D2EB5A-0C2E-4F95-87D9-1365CFADDAA7}" destId="{F66BC82E-8BCF-46E0-9587-D9ED3AE8C5FA}" srcOrd="1" destOrd="0" presId="urn:microsoft.com/office/officeart/2005/8/layout/venn2"/>
    <dgm:cxn modelId="{00EA4FE6-099A-4544-93A8-FAE91C20A87F}" type="presOf" srcId="{F2586CBE-28EC-42F2-9D1A-E6C03A3C05B8}" destId="{AC41424E-608A-4CB6-980F-E889CC6234C2}" srcOrd="0" destOrd="0" presId="urn:microsoft.com/office/officeart/2005/8/layout/venn2"/>
    <dgm:cxn modelId="{6A9DE9FB-355A-41F3-A67A-B29AD79A6D7E}" srcId="{4E2F9AF8-3E98-410F-81C3-D65004066DD0}" destId="{89D2EB5A-0C2E-4F95-87D9-1365CFADDAA7}" srcOrd="1" destOrd="0" parTransId="{7EDA111A-8031-4F33-B4A0-0F85B370F723}" sibTransId="{72D69AB8-7AF4-4307-A16A-A7846D7933D1}"/>
    <dgm:cxn modelId="{CDF7654C-2690-487E-860F-F31A9E0AD6A1}" type="presParOf" srcId="{FC364079-4E70-4F4A-A21D-F45EB4A948D6}" destId="{9E97DAF8-1FDC-4290-A7C7-B10B4B530053}" srcOrd="0" destOrd="0" presId="urn:microsoft.com/office/officeart/2005/8/layout/venn2"/>
    <dgm:cxn modelId="{26CA82CF-F5AA-48FB-AD06-90467E26B4FB}" type="presParOf" srcId="{9E97DAF8-1FDC-4290-A7C7-B10B4B530053}" destId="{AC41424E-608A-4CB6-980F-E889CC6234C2}" srcOrd="0" destOrd="0" presId="urn:microsoft.com/office/officeart/2005/8/layout/venn2"/>
    <dgm:cxn modelId="{7D5F00CD-6E13-4BE2-A01E-F40CA0BEAFCD}" type="presParOf" srcId="{9E97DAF8-1FDC-4290-A7C7-B10B4B530053}" destId="{4BA2A412-3A12-4B75-8639-5D558186CEA3}" srcOrd="1" destOrd="0" presId="urn:microsoft.com/office/officeart/2005/8/layout/venn2"/>
    <dgm:cxn modelId="{ADDA263D-8FA0-4AE7-8B2C-CE6008D805B0}" type="presParOf" srcId="{FC364079-4E70-4F4A-A21D-F45EB4A948D6}" destId="{19A9C8D4-D005-4A50-BDA1-64B68DE28A61}" srcOrd="1" destOrd="0" presId="urn:microsoft.com/office/officeart/2005/8/layout/venn2"/>
    <dgm:cxn modelId="{CFDE0F04-A375-4E46-BD67-DACB4430F64B}" type="presParOf" srcId="{19A9C8D4-D005-4A50-BDA1-64B68DE28A61}" destId="{0CF6A866-C363-455E-A58D-47E9B9226907}" srcOrd="0" destOrd="0" presId="urn:microsoft.com/office/officeart/2005/8/layout/venn2"/>
    <dgm:cxn modelId="{EDEF1AE2-44C3-429E-8246-233B0A4C9955}" type="presParOf" srcId="{19A9C8D4-D005-4A50-BDA1-64B68DE28A61}" destId="{F66BC82E-8BCF-46E0-9587-D9ED3AE8C5F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30CD8-6AB1-45E0-B857-A7AA9EE0ECC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BE"/>
        </a:p>
      </dgm:t>
    </dgm:pt>
    <dgm:pt modelId="{5A235810-5C3B-4970-AEE8-3EE681BB3234}">
      <dgm:prSet/>
      <dgm:spPr/>
      <dgm:t>
        <a:bodyPr/>
        <a:lstStyle/>
        <a:p>
          <a:r>
            <a:rPr lang="fr-FR"/>
            <a:t>1 095 jeunes 18-25 ans soit 20,4% du total des adultes dénombrés</a:t>
          </a:r>
          <a:endParaRPr lang="fr-BE"/>
        </a:p>
      </dgm:t>
    </dgm:pt>
    <dgm:pt modelId="{60067638-6B1E-457D-86A1-7AB52D030B08}" type="parTrans" cxnId="{E84A3E32-22F4-44AA-AD41-94390F985626}">
      <dgm:prSet/>
      <dgm:spPr/>
      <dgm:t>
        <a:bodyPr/>
        <a:lstStyle/>
        <a:p>
          <a:endParaRPr lang="fr-BE"/>
        </a:p>
      </dgm:t>
    </dgm:pt>
    <dgm:pt modelId="{7FABB503-4B02-4D01-A6C2-F5E93B3C4F13}" type="sibTrans" cxnId="{E84A3E32-22F4-44AA-AD41-94390F985626}">
      <dgm:prSet/>
      <dgm:spPr/>
      <dgm:t>
        <a:bodyPr/>
        <a:lstStyle/>
        <a:p>
          <a:endParaRPr lang="fr-BE"/>
        </a:p>
      </dgm:t>
    </dgm:pt>
    <dgm:pt modelId="{52066AC1-C7E1-4F57-AAE3-B154C05DD6FE}" type="pres">
      <dgm:prSet presAssocID="{BD430CD8-6AB1-45E0-B857-A7AA9EE0ECC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A661E9-86F9-419C-A505-5CA7A7C1B749}" type="pres">
      <dgm:prSet presAssocID="{5A235810-5C3B-4970-AEE8-3EE681BB3234}" presName="horFlow" presStyleCnt="0"/>
      <dgm:spPr/>
    </dgm:pt>
    <dgm:pt modelId="{A0450CE8-B99C-4CE7-8A25-D22641852EE9}" type="pres">
      <dgm:prSet presAssocID="{5A235810-5C3B-4970-AEE8-3EE681BB3234}" presName="bigChev" presStyleLbl="node1" presStyleIdx="0" presStyleCnt="1"/>
      <dgm:spPr/>
    </dgm:pt>
  </dgm:ptLst>
  <dgm:cxnLst>
    <dgm:cxn modelId="{E84A3E32-22F4-44AA-AD41-94390F985626}" srcId="{BD430CD8-6AB1-45E0-B857-A7AA9EE0ECCD}" destId="{5A235810-5C3B-4970-AEE8-3EE681BB3234}" srcOrd="0" destOrd="0" parTransId="{60067638-6B1E-457D-86A1-7AB52D030B08}" sibTransId="{7FABB503-4B02-4D01-A6C2-F5E93B3C4F13}"/>
    <dgm:cxn modelId="{7C1199C1-7484-4DFF-8ABC-5D0FE9FC2F4C}" type="presOf" srcId="{5A235810-5C3B-4970-AEE8-3EE681BB3234}" destId="{A0450CE8-B99C-4CE7-8A25-D22641852EE9}" srcOrd="0" destOrd="0" presId="urn:microsoft.com/office/officeart/2005/8/layout/lProcess3"/>
    <dgm:cxn modelId="{1EA7E1DB-672C-4EAC-AF61-75BA13E89529}" type="presOf" srcId="{BD430CD8-6AB1-45E0-B857-A7AA9EE0ECCD}" destId="{52066AC1-C7E1-4F57-AAE3-B154C05DD6FE}" srcOrd="0" destOrd="0" presId="urn:microsoft.com/office/officeart/2005/8/layout/lProcess3"/>
    <dgm:cxn modelId="{FF5A4CDF-083B-41E6-831C-82A24FE03D54}" type="presParOf" srcId="{52066AC1-C7E1-4F57-AAE3-B154C05DD6FE}" destId="{F6A661E9-86F9-419C-A505-5CA7A7C1B749}" srcOrd="0" destOrd="0" presId="urn:microsoft.com/office/officeart/2005/8/layout/lProcess3"/>
    <dgm:cxn modelId="{9F5C1830-41FD-4060-A8B3-356FF3D29251}" type="presParOf" srcId="{F6A661E9-86F9-419C-A505-5CA7A7C1B749}" destId="{A0450CE8-B99C-4CE7-8A25-D22641852EE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893628-4E76-448A-ADBD-39C50BFCFE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BE"/>
        </a:p>
      </dgm:t>
    </dgm:pt>
    <dgm:pt modelId="{412FCA33-939F-4401-8552-7A1994298488}">
      <dgm:prSet/>
      <dgm:spPr/>
      <dgm:t>
        <a:bodyPr/>
        <a:lstStyle/>
        <a:p>
          <a:r>
            <a:rPr lang="fr-FR"/>
            <a:t>ESPACE PUBLIC</a:t>
          </a:r>
          <a:endParaRPr lang="fr-BE"/>
        </a:p>
      </dgm:t>
    </dgm:pt>
    <dgm:pt modelId="{476A8AA0-BF56-494F-9483-F6F404258877}" type="parTrans" cxnId="{400033B1-58FA-4980-AE4F-55DB43FC6FB3}">
      <dgm:prSet/>
      <dgm:spPr/>
      <dgm:t>
        <a:bodyPr/>
        <a:lstStyle/>
        <a:p>
          <a:endParaRPr lang="fr-BE"/>
        </a:p>
      </dgm:t>
    </dgm:pt>
    <dgm:pt modelId="{D9AF89BF-ED35-455B-B438-7C72A9A7C264}" type="sibTrans" cxnId="{400033B1-58FA-4980-AE4F-55DB43FC6FB3}">
      <dgm:prSet/>
      <dgm:spPr/>
      <dgm:t>
        <a:bodyPr/>
        <a:lstStyle/>
        <a:p>
          <a:endParaRPr lang="fr-BE"/>
        </a:p>
      </dgm:t>
    </dgm:pt>
    <dgm:pt modelId="{60BC32CD-A58C-438A-9B36-4CE87555069F}">
      <dgm:prSet/>
      <dgm:spPr/>
      <dgm:t>
        <a:bodyPr/>
        <a:lstStyle/>
        <a:p>
          <a:r>
            <a:rPr lang="fr-FR"/>
            <a:t>HEBERGEMENT D’URGENCE</a:t>
          </a:r>
          <a:endParaRPr lang="fr-BE"/>
        </a:p>
      </dgm:t>
    </dgm:pt>
    <dgm:pt modelId="{B287AC8E-2F31-410C-A82E-B8669A153003}" type="parTrans" cxnId="{7F147F73-2DD9-46C8-934D-084410989EE4}">
      <dgm:prSet/>
      <dgm:spPr/>
      <dgm:t>
        <a:bodyPr/>
        <a:lstStyle/>
        <a:p>
          <a:endParaRPr lang="fr-BE"/>
        </a:p>
      </dgm:t>
    </dgm:pt>
    <dgm:pt modelId="{C689C3C4-8FB1-4653-9CAB-B727F41EAA2D}" type="sibTrans" cxnId="{7F147F73-2DD9-46C8-934D-084410989EE4}">
      <dgm:prSet/>
      <dgm:spPr/>
      <dgm:t>
        <a:bodyPr/>
        <a:lstStyle/>
        <a:p>
          <a:endParaRPr lang="fr-BE"/>
        </a:p>
      </dgm:t>
    </dgm:pt>
    <dgm:pt modelId="{FDE51C86-A562-4120-80A5-087BFD4520A3}">
      <dgm:prSet/>
      <dgm:spPr/>
      <dgm:t>
        <a:bodyPr/>
        <a:lstStyle/>
        <a:p>
          <a:r>
            <a:rPr lang="fr-FR"/>
            <a:t>GARAGE/SQUAT/TENTE/VOITURE</a:t>
          </a:r>
          <a:endParaRPr lang="fr-BE"/>
        </a:p>
      </dgm:t>
    </dgm:pt>
    <dgm:pt modelId="{7D3618DB-0766-4732-80B0-9B82E09EE059}" type="parTrans" cxnId="{33C3F215-FC73-4EA7-B6E1-F48804345094}">
      <dgm:prSet/>
      <dgm:spPr/>
      <dgm:t>
        <a:bodyPr/>
        <a:lstStyle/>
        <a:p>
          <a:endParaRPr lang="fr-BE"/>
        </a:p>
      </dgm:t>
    </dgm:pt>
    <dgm:pt modelId="{5A5C760B-66B6-4979-BFD1-930034031A81}" type="sibTrans" cxnId="{33C3F215-FC73-4EA7-B6E1-F48804345094}">
      <dgm:prSet/>
      <dgm:spPr/>
      <dgm:t>
        <a:bodyPr/>
        <a:lstStyle/>
        <a:p>
          <a:endParaRPr lang="fr-BE"/>
        </a:p>
      </dgm:t>
    </dgm:pt>
    <dgm:pt modelId="{56BEF386-FBAF-416E-96E0-1748540581AA}" type="pres">
      <dgm:prSet presAssocID="{B2893628-4E76-448A-ADBD-39C50BFCFE65}" presName="linear" presStyleCnt="0">
        <dgm:presLayoutVars>
          <dgm:animLvl val="lvl"/>
          <dgm:resizeHandles val="exact"/>
        </dgm:presLayoutVars>
      </dgm:prSet>
      <dgm:spPr/>
    </dgm:pt>
    <dgm:pt modelId="{AC3E3C8A-10BD-4FFB-9D0F-86F6ABE171D5}" type="pres">
      <dgm:prSet presAssocID="{412FCA33-939F-4401-8552-7A19942984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0DECEE-CED8-4B0A-AED5-A844575D6C10}" type="pres">
      <dgm:prSet presAssocID="{D9AF89BF-ED35-455B-B438-7C72A9A7C264}" presName="spacer" presStyleCnt="0"/>
      <dgm:spPr/>
    </dgm:pt>
    <dgm:pt modelId="{DE33C039-EBD8-4429-BFA7-AD8FCEDE36F4}" type="pres">
      <dgm:prSet presAssocID="{60BC32CD-A58C-438A-9B36-4CE8755506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2A4379-DF6A-4184-AA4E-EEFD340D0053}" type="pres">
      <dgm:prSet presAssocID="{C689C3C4-8FB1-4653-9CAB-B727F41EAA2D}" presName="spacer" presStyleCnt="0"/>
      <dgm:spPr/>
    </dgm:pt>
    <dgm:pt modelId="{3CA008EF-09C9-453B-B512-78B94ED2BD1D}" type="pres">
      <dgm:prSet presAssocID="{FDE51C86-A562-4120-80A5-087BFD4520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C3F215-FC73-4EA7-B6E1-F48804345094}" srcId="{B2893628-4E76-448A-ADBD-39C50BFCFE65}" destId="{FDE51C86-A562-4120-80A5-087BFD4520A3}" srcOrd="2" destOrd="0" parTransId="{7D3618DB-0766-4732-80B0-9B82E09EE059}" sibTransId="{5A5C760B-66B6-4979-BFD1-930034031A81}"/>
    <dgm:cxn modelId="{7F147F73-2DD9-46C8-934D-084410989EE4}" srcId="{B2893628-4E76-448A-ADBD-39C50BFCFE65}" destId="{60BC32CD-A58C-438A-9B36-4CE87555069F}" srcOrd="1" destOrd="0" parTransId="{B287AC8E-2F31-410C-A82E-B8669A153003}" sibTransId="{C689C3C4-8FB1-4653-9CAB-B727F41EAA2D}"/>
    <dgm:cxn modelId="{C229F188-14E3-4570-80BE-41AB26791510}" type="presOf" srcId="{60BC32CD-A58C-438A-9B36-4CE87555069F}" destId="{DE33C039-EBD8-4429-BFA7-AD8FCEDE36F4}" srcOrd="0" destOrd="0" presId="urn:microsoft.com/office/officeart/2005/8/layout/vList2"/>
    <dgm:cxn modelId="{DDB4A091-57E9-447C-BFE5-1B1830FB44E9}" type="presOf" srcId="{412FCA33-939F-4401-8552-7A1994298488}" destId="{AC3E3C8A-10BD-4FFB-9D0F-86F6ABE171D5}" srcOrd="0" destOrd="0" presId="urn:microsoft.com/office/officeart/2005/8/layout/vList2"/>
    <dgm:cxn modelId="{400033B1-58FA-4980-AE4F-55DB43FC6FB3}" srcId="{B2893628-4E76-448A-ADBD-39C50BFCFE65}" destId="{412FCA33-939F-4401-8552-7A1994298488}" srcOrd="0" destOrd="0" parTransId="{476A8AA0-BF56-494F-9483-F6F404258877}" sibTransId="{D9AF89BF-ED35-455B-B438-7C72A9A7C264}"/>
    <dgm:cxn modelId="{B23352E0-01B2-4892-8F31-27086DF96999}" type="presOf" srcId="{FDE51C86-A562-4120-80A5-087BFD4520A3}" destId="{3CA008EF-09C9-453B-B512-78B94ED2BD1D}" srcOrd="0" destOrd="0" presId="urn:microsoft.com/office/officeart/2005/8/layout/vList2"/>
    <dgm:cxn modelId="{56B8F8ED-A90A-48B5-920C-D8EFBF51E843}" type="presOf" srcId="{B2893628-4E76-448A-ADBD-39C50BFCFE65}" destId="{56BEF386-FBAF-416E-96E0-1748540581AA}" srcOrd="0" destOrd="0" presId="urn:microsoft.com/office/officeart/2005/8/layout/vList2"/>
    <dgm:cxn modelId="{A2BF4995-6DBB-4E06-AEAC-5EEC39809EBB}" type="presParOf" srcId="{56BEF386-FBAF-416E-96E0-1748540581AA}" destId="{AC3E3C8A-10BD-4FFB-9D0F-86F6ABE171D5}" srcOrd="0" destOrd="0" presId="urn:microsoft.com/office/officeart/2005/8/layout/vList2"/>
    <dgm:cxn modelId="{E428D8A0-D7F6-4329-958A-CE82F86C7ECD}" type="presParOf" srcId="{56BEF386-FBAF-416E-96E0-1748540581AA}" destId="{990DECEE-CED8-4B0A-AED5-A844575D6C10}" srcOrd="1" destOrd="0" presId="urn:microsoft.com/office/officeart/2005/8/layout/vList2"/>
    <dgm:cxn modelId="{E5FD146B-AC38-431C-9004-07CA4883C9D9}" type="presParOf" srcId="{56BEF386-FBAF-416E-96E0-1748540581AA}" destId="{DE33C039-EBD8-4429-BFA7-AD8FCEDE36F4}" srcOrd="2" destOrd="0" presId="urn:microsoft.com/office/officeart/2005/8/layout/vList2"/>
    <dgm:cxn modelId="{F0E65A3D-5F88-477D-9753-768F75E23751}" type="presParOf" srcId="{56BEF386-FBAF-416E-96E0-1748540581AA}" destId="{5F2A4379-DF6A-4184-AA4E-EEFD340D0053}" srcOrd="3" destOrd="0" presId="urn:microsoft.com/office/officeart/2005/8/layout/vList2"/>
    <dgm:cxn modelId="{3C5C96C1-2F3A-4646-A2EF-79B3834D6607}" type="presParOf" srcId="{56BEF386-FBAF-416E-96E0-1748540581AA}" destId="{3CA008EF-09C9-453B-B512-78B94ED2BD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430CD8-6AB1-45E0-B857-A7AA9EE0ECC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A235810-5C3B-4970-AEE8-3EE681BB3234}">
      <dgm:prSet/>
      <dgm:spPr/>
      <dgm:t>
        <a:bodyPr/>
        <a:lstStyle/>
        <a:p>
          <a:r>
            <a:rPr lang="fr-FR" dirty="0"/>
            <a:t>1 018 personnes soit 18,9% du total des adultes dénombrés</a:t>
          </a:r>
          <a:endParaRPr lang="fr-BE" dirty="0"/>
        </a:p>
      </dgm:t>
    </dgm:pt>
    <dgm:pt modelId="{60067638-6B1E-457D-86A1-7AB52D030B08}" type="parTrans" cxnId="{E84A3E32-22F4-44AA-AD41-94390F985626}">
      <dgm:prSet/>
      <dgm:spPr/>
      <dgm:t>
        <a:bodyPr/>
        <a:lstStyle/>
        <a:p>
          <a:endParaRPr lang="fr-BE"/>
        </a:p>
      </dgm:t>
    </dgm:pt>
    <dgm:pt modelId="{7FABB503-4B02-4D01-A6C2-F5E93B3C4F13}" type="sibTrans" cxnId="{E84A3E32-22F4-44AA-AD41-94390F985626}">
      <dgm:prSet/>
      <dgm:spPr/>
      <dgm:t>
        <a:bodyPr/>
        <a:lstStyle/>
        <a:p>
          <a:endParaRPr lang="fr-BE"/>
        </a:p>
      </dgm:t>
    </dgm:pt>
    <dgm:pt modelId="{52066AC1-C7E1-4F57-AAE3-B154C05DD6FE}" type="pres">
      <dgm:prSet presAssocID="{BD430CD8-6AB1-45E0-B857-A7AA9EE0ECC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A661E9-86F9-419C-A505-5CA7A7C1B749}" type="pres">
      <dgm:prSet presAssocID="{5A235810-5C3B-4970-AEE8-3EE681BB3234}" presName="horFlow" presStyleCnt="0"/>
      <dgm:spPr/>
    </dgm:pt>
    <dgm:pt modelId="{A0450CE8-B99C-4CE7-8A25-D22641852EE9}" type="pres">
      <dgm:prSet presAssocID="{5A235810-5C3B-4970-AEE8-3EE681BB3234}" presName="bigChev" presStyleLbl="node1" presStyleIdx="0" presStyleCnt="1"/>
      <dgm:spPr/>
    </dgm:pt>
  </dgm:ptLst>
  <dgm:cxnLst>
    <dgm:cxn modelId="{E84A3E32-22F4-44AA-AD41-94390F985626}" srcId="{BD430CD8-6AB1-45E0-B857-A7AA9EE0ECCD}" destId="{5A235810-5C3B-4970-AEE8-3EE681BB3234}" srcOrd="0" destOrd="0" parTransId="{60067638-6B1E-457D-86A1-7AB52D030B08}" sibTransId="{7FABB503-4B02-4D01-A6C2-F5E93B3C4F13}"/>
    <dgm:cxn modelId="{7C1199C1-7484-4DFF-8ABC-5D0FE9FC2F4C}" type="presOf" srcId="{5A235810-5C3B-4970-AEE8-3EE681BB3234}" destId="{A0450CE8-B99C-4CE7-8A25-D22641852EE9}" srcOrd="0" destOrd="0" presId="urn:microsoft.com/office/officeart/2005/8/layout/lProcess3"/>
    <dgm:cxn modelId="{1EA7E1DB-672C-4EAC-AF61-75BA13E89529}" type="presOf" srcId="{BD430CD8-6AB1-45E0-B857-A7AA9EE0ECCD}" destId="{52066AC1-C7E1-4F57-AAE3-B154C05DD6FE}" srcOrd="0" destOrd="0" presId="urn:microsoft.com/office/officeart/2005/8/layout/lProcess3"/>
    <dgm:cxn modelId="{FF5A4CDF-083B-41E6-831C-82A24FE03D54}" type="presParOf" srcId="{52066AC1-C7E1-4F57-AAE3-B154C05DD6FE}" destId="{F6A661E9-86F9-419C-A505-5CA7A7C1B749}" srcOrd="0" destOrd="0" presId="urn:microsoft.com/office/officeart/2005/8/layout/lProcess3"/>
    <dgm:cxn modelId="{9F5C1830-41FD-4060-A8B3-356FF3D29251}" type="presParOf" srcId="{F6A661E9-86F9-419C-A505-5CA7A7C1B749}" destId="{A0450CE8-B99C-4CE7-8A25-D22641852EE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30CD8-6AB1-45E0-B857-A7AA9EE0ECC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A235810-5C3B-4970-AEE8-3EE681BB3234}">
      <dgm:prSet/>
      <dgm:spPr/>
      <dgm:t>
        <a:bodyPr/>
        <a:lstStyle/>
        <a:p>
          <a:r>
            <a:rPr lang="fr-FR" dirty="0"/>
            <a:t>1 165 soit 21,7% du total des adultes dénombrés</a:t>
          </a:r>
          <a:endParaRPr lang="fr-BE" dirty="0"/>
        </a:p>
      </dgm:t>
    </dgm:pt>
    <dgm:pt modelId="{60067638-6B1E-457D-86A1-7AB52D030B08}" type="parTrans" cxnId="{E84A3E32-22F4-44AA-AD41-94390F985626}">
      <dgm:prSet/>
      <dgm:spPr/>
      <dgm:t>
        <a:bodyPr/>
        <a:lstStyle/>
        <a:p>
          <a:endParaRPr lang="fr-BE"/>
        </a:p>
      </dgm:t>
    </dgm:pt>
    <dgm:pt modelId="{7FABB503-4B02-4D01-A6C2-F5E93B3C4F13}" type="sibTrans" cxnId="{E84A3E32-22F4-44AA-AD41-94390F985626}">
      <dgm:prSet/>
      <dgm:spPr/>
      <dgm:t>
        <a:bodyPr/>
        <a:lstStyle/>
        <a:p>
          <a:endParaRPr lang="fr-BE"/>
        </a:p>
      </dgm:t>
    </dgm:pt>
    <dgm:pt modelId="{52066AC1-C7E1-4F57-AAE3-B154C05DD6FE}" type="pres">
      <dgm:prSet presAssocID="{BD430CD8-6AB1-45E0-B857-A7AA9EE0ECC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A661E9-86F9-419C-A505-5CA7A7C1B749}" type="pres">
      <dgm:prSet presAssocID="{5A235810-5C3B-4970-AEE8-3EE681BB3234}" presName="horFlow" presStyleCnt="0"/>
      <dgm:spPr/>
    </dgm:pt>
    <dgm:pt modelId="{A0450CE8-B99C-4CE7-8A25-D22641852EE9}" type="pres">
      <dgm:prSet presAssocID="{5A235810-5C3B-4970-AEE8-3EE681BB3234}" presName="bigChev" presStyleLbl="node1" presStyleIdx="0" presStyleCnt="1"/>
      <dgm:spPr/>
    </dgm:pt>
  </dgm:ptLst>
  <dgm:cxnLst>
    <dgm:cxn modelId="{E84A3E32-22F4-44AA-AD41-94390F985626}" srcId="{BD430CD8-6AB1-45E0-B857-A7AA9EE0ECCD}" destId="{5A235810-5C3B-4970-AEE8-3EE681BB3234}" srcOrd="0" destOrd="0" parTransId="{60067638-6B1E-457D-86A1-7AB52D030B08}" sibTransId="{7FABB503-4B02-4D01-A6C2-F5E93B3C4F13}"/>
    <dgm:cxn modelId="{7C1199C1-7484-4DFF-8ABC-5D0FE9FC2F4C}" type="presOf" srcId="{5A235810-5C3B-4970-AEE8-3EE681BB3234}" destId="{A0450CE8-B99C-4CE7-8A25-D22641852EE9}" srcOrd="0" destOrd="0" presId="urn:microsoft.com/office/officeart/2005/8/layout/lProcess3"/>
    <dgm:cxn modelId="{1EA7E1DB-672C-4EAC-AF61-75BA13E89529}" type="presOf" srcId="{BD430CD8-6AB1-45E0-B857-A7AA9EE0ECCD}" destId="{52066AC1-C7E1-4F57-AAE3-B154C05DD6FE}" srcOrd="0" destOrd="0" presId="urn:microsoft.com/office/officeart/2005/8/layout/lProcess3"/>
    <dgm:cxn modelId="{FF5A4CDF-083B-41E6-831C-82A24FE03D54}" type="presParOf" srcId="{52066AC1-C7E1-4F57-AAE3-B154C05DD6FE}" destId="{F6A661E9-86F9-419C-A505-5CA7A7C1B749}" srcOrd="0" destOrd="0" presId="urn:microsoft.com/office/officeart/2005/8/layout/lProcess3"/>
    <dgm:cxn modelId="{9F5C1830-41FD-4060-A8B3-356FF3D29251}" type="presParOf" srcId="{F6A661E9-86F9-419C-A505-5CA7A7C1B749}" destId="{A0450CE8-B99C-4CE7-8A25-D22641852EE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357259-219E-4DD9-B0F4-BC2FE19ED3C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527D06E-D0E5-4CFC-98E6-F4FF232F1788}">
      <dgm:prSet/>
      <dgm:spPr/>
      <dgm:t>
        <a:bodyPr/>
        <a:lstStyle/>
        <a:p>
          <a:r>
            <a:rPr lang="fr-FR"/>
            <a:t>1/3 de femmes</a:t>
          </a:r>
          <a:endParaRPr lang="fr-BE"/>
        </a:p>
      </dgm:t>
    </dgm:pt>
    <dgm:pt modelId="{519914B8-0F3F-4DD4-95F2-90C80D22F1FF}" type="parTrans" cxnId="{A9E7A41B-1CD0-499E-84C6-CA3CE9B7D1C9}">
      <dgm:prSet/>
      <dgm:spPr/>
      <dgm:t>
        <a:bodyPr/>
        <a:lstStyle/>
        <a:p>
          <a:endParaRPr lang="fr-BE"/>
        </a:p>
      </dgm:t>
    </dgm:pt>
    <dgm:pt modelId="{FB1FEC09-E607-49B8-96E2-151671368F0C}" type="sibTrans" cxnId="{A9E7A41B-1CD0-499E-84C6-CA3CE9B7D1C9}">
      <dgm:prSet/>
      <dgm:spPr/>
      <dgm:t>
        <a:bodyPr/>
        <a:lstStyle/>
        <a:p>
          <a:endParaRPr lang="fr-BE"/>
        </a:p>
      </dgm:t>
    </dgm:pt>
    <dgm:pt modelId="{2968ABE0-9758-41A5-85FE-C48E8FA07992}">
      <dgm:prSet/>
      <dgm:spPr/>
      <dgm:t>
        <a:bodyPr/>
        <a:lstStyle/>
        <a:p>
          <a:r>
            <a:rPr lang="fr-FR"/>
            <a:t>1/5 de jeunes 18-25 ans</a:t>
          </a:r>
          <a:endParaRPr lang="fr-BE"/>
        </a:p>
      </dgm:t>
    </dgm:pt>
    <dgm:pt modelId="{655CF105-3352-48D7-B3AF-C89F6CAFFD50}" type="parTrans" cxnId="{94712990-E077-480C-B206-026BC53B8246}">
      <dgm:prSet/>
      <dgm:spPr/>
      <dgm:t>
        <a:bodyPr/>
        <a:lstStyle/>
        <a:p>
          <a:endParaRPr lang="fr-BE"/>
        </a:p>
      </dgm:t>
    </dgm:pt>
    <dgm:pt modelId="{14651CBC-EF98-4920-A0DE-EF6C6B14F0EC}" type="sibTrans" cxnId="{94712990-E077-480C-B206-026BC53B8246}">
      <dgm:prSet/>
      <dgm:spPr/>
      <dgm:t>
        <a:bodyPr/>
        <a:lstStyle/>
        <a:p>
          <a:endParaRPr lang="fr-BE"/>
        </a:p>
      </dgm:t>
    </dgm:pt>
    <dgm:pt modelId="{CB5B43FE-EE11-4890-A3D9-7EBAD5EC6E6F}">
      <dgm:prSet/>
      <dgm:spPr/>
      <dgm:t>
        <a:bodyPr/>
        <a:lstStyle/>
        <a:p>
          <a:r>
            <a:rPr lang="fr-FR"/>
            <a:t>Proportion ETHOS 1 ne dépasse pas 10%</a:t>
          </a:r>
          <a:endParaRPr lang="fr-BE"/>
        </a:p>
      </dgm:t>
    </dgm:pt>
    <dgm:pt modelId="{6080C0C6-78FC-4A59-8713-D2E79B39235B}" type="parTrans" cxnId="{DC6393F1-7632-4A7A-BD44-8D072D41692B}">
      <dgm:prSet/>
      <dgm:spPr/>
      <dgm:t>
        <a:bodyPr/>
        <a:lstStyle/>
        <a:p>
          <a:endParaRPr lang="fr-BE"/>
        </a:p>
      </dgm:t>
    </dgm:pt>
    <dgm:pt modelId="{4A2216D6-FC8F-462E-BF12-E8B3D27D5A8C}" type="sibTrans" cxnId="{DC6393F1-7632-4A7A-BD44-8D072D41692B}">
      <dgm:prSet/>
      <dgm:spPr/>
      <dgm:t>
        <a:bodyPr/>
        <a:lstStyle/>
        <a:p>
          <a:endParaRPr lang="fr-BE"/>
        </a:p>
      </dgm:t>
    </dgm:pt>
    <dgm:pt modelId="{7C750309-C1C5-4787-9E94-277CAC599303}">
      <dgm:prSet/>
      <dgm:spPr/>
      <dgm:t>
        <a:bodyPr/>
        <a:lstStyle/>
        <a:p>
          <a:r>
            <a:rPr lang="fr-FR"/>
            <a:t>Proportion ETHOS 6 entre ¼ et 2/3 </a:t>
          </a:r>
          <a:endParaRPr lang="fr-BE"/>
        </a:p>
      </dgm:t>
    </dgm:pt>
    <dgm:pt modelId="{ECCBA798-A978-4D62-9288-38CB9755B7F0}" type="parTrans" cxnId="{D9135356-B005-4988-8643-8BEAB9B81B58}">
      <dgm:prSet/>
      <dgm:spPr/>
      <dgm:t>
        <a:bodyPr/>
        <a:lstStyle/>
        <a:p>
          <a:endParaRPr lang="fr-BE"/>
        </a:p>
      </dgm:t>
    </dgm:pt>
    <dgm:pt modelId="{C814D0C1-C86B-4A97-B03F-CCA74B8AEE81}" type="sibTrans" cxnId="{D9135356-B005-4988-8643-8BEAB9B81B58}">
      <dgm:prSet/>
      <dgm:spPr/>
      <dgm:t>
        <a:bodyPr/>
        <a:lstStyle/>
        <a:p>
          <a:endParaRPr lang="fr-BE"/>
        </a:p>
      </dgm:t>
    </dgm:pt>
    <dgm:pt modelId="{4CD863D6-719F-4298-9B11-57728AF320A1}">
      <dgm:prSet/>
      <dgm:spPr/>
      <dgm:t>
        <a:bodyPr/>
        <a:lstStyle/>
        <a:p>
          <a:r>
            <a:rPr lang="fr-FR"/>
            <a:t>Au moins ¼ n’ont pas de problème de santé</a:t>
          </a:r>
          <a:endParaRPr lang="fr-BE"/>
        </a:p>
      </dgm:t>
    </dgm:pt>
    <dgm:pt modelId="{97F1189C-7917-45F4-B40B-B20538734B1C}" type="parTrans" cxnId="{0623F513-17A3-42A9-829F-86F438A36C66}">
      <dgm:prSet/>
      <dgm:spPr/>
      <dgm:t>
        <a:bodyPr/>
        <a:lstStyle/>
        <a:p>
          <a:endParaRPr lang="fr-BE"/>
        </a:p>
      </dgm:t>
    </dgm:pt>
    <dgm:pt modelId="{5569208F-3697-49B3-903B-C21D0287EB8C}" type="sibTrans" cxnId="{0623F513-17A3-42A9-829F-86F438A36C66}">
      <dgm:prSet/>
      <dgm:spPr/>
      <dgm:t>
        <a:bodyPr/>
        <a:lstStyle/>
        <a:p>
          <a:endParaRPr lang="fr-BE"/>
        </a:p>
      </dgm:t>
    </dgm:pt>
    <dgm:pt modelId="{333987F6-9509-4FDB-B852-3B95D016F6AF}" type="pres">
      <dgm:prSet presAssocID="{AD357259-219E-4DD9-B0F4-BC2FE19ED3C8}" presName="Name0" presStyleCnt="0">
        <dgm:presLayoutVars>
          <dgm:dir/>
          <dgm:resizeHandles val="exact"/>
        </dgm:presLayoutVars>
      </dgm:prSet>
      <dgm:spPr/>
    </dgm:pt>
    <dgm:pt modelId="{DA558E11-2356-428F-A45E-BBE8AAA24136}" type="pres">
      <dgm:prSet presAssocID="{AD357259-219E-4DD9-B0F4-BC2FE19ED3C8}" presName="fgShape" presStyleLbl="fgShp" presStyleIdx="0" presStyleCnt="1" custScaleX="451" custLinFactNeighborX="-225" custLinFactNeighborY="22070"/>
      <dgm:spPr/>
    </dgm:pt>
    <dgm:pt modelId="{46720D34-5A1B-41B9-9C93-41C0F8EDFC17}" type="pres">
      <dgm:prSet presAssocID="{AD357259-219E-4DD9-B0F4-BC2FE19ED3C8}" presName="linComp" presStyleCnt="0"/>
      <dgm:spPr/>
    </dgm:pt>
    <dgm:pt modelId="{99F17D89-55BA-42DA-A0C8-AB5E6C288EE8}" type="pres">
      <dgm:prSet presAssocID="{8527D06E-D0E5-4CFC-98E6-F4FF232F1788}" presName="compNode" presStyleCnt="0"/>
      <dgm:spPr/>
    </dgm:pt>
    <dgm:pt modelId="{C89F433A-232C-4A69-BA04-49B2342C1101}" type="pres">
      <dgm:prSet presAssocID="{8527D06E-D0E5-4CFC-98E6-F4FF232F1788}" presName="bkgdShape" presStyleLbl="node1" presStyleIdx="0" presStyleCnt="5"/>
      <dgm:spPr/>
    </dgm:pt>
    <dgm:pt modelId="{6EDB88E1-AA21-4F3D-BC77-C484CB6B573C}" type="pres">
      <dgm:prSet presAssocID="{8527D06E-D0E5-4CFC-98E6-F4FF232F1788}" presName="nodeTx" presStyleLbl="node1" presStyleIdx="0" presStyleCnt="5">
        <dgm:presLayoutVars>
          <dgm:bulletEnabled val="1"/>
        </dgm:presLayoutVars>
      </dgm:prSet>
      <dgm:spPr/>
    </dgm:pt>
    <dgm:pt modelId="{042CCDB8-C402-4487-B869-B78CFCAC1746}" type="pres">
      <dgm:prSet presAssocID="{8527D06E-D0E5-4CFC-98E6-F4FF232F1788}" presName="invisiNode" presStyleLbl="node1" presStyleIdx="0" presStyleCnt="5"/>
      <dgm:spPr/>
    </dgm:pt>
    <dgm:pt modelId="{BC9ED52E-FF32-425D-858C-351B3531C071}" type="pres">
      <dgm:prSet presAssocID="{8527D06E-D0E5-4CFC-98E6-F4FF232F1788}" presName="imagNode" presStyleLbl="fgImgPlace1" presStyleIdx="0" presStyleCnt="5"/>
      <dgm:spPr>
        <a:solidFill>
          <a:schemeClr val="bg1"/>
        </a:solidFill>
      </dgm:spPr>
    </dgm:pt>
    <dgm:pt modelId="{3844475E-4475-470D-8DFD-C5AC4B96CB43}" type="pres">
      <dgm:prSet presAssocID="{FB1FEC09-E607-49B8-96E2-151671368F0C}" presName="sibTrans" presStyleLbl="sibTrans2D1" presStyleIdx="0" presStyleCnt="0"/>
      <dgm:spPr/>
    </dgm:pt>
    <dgm:pt modelId="{29C62766-3958-4E0D-9803-FC7A343FF8B5}" type="pres">
      <dgm:prSet presAssocID="{2968ABE0-9758-41A5-85FE-C48E8FA07992}" presName="compNode" presStyleCnt="0"/>
      <dgm:spPr/>
    </dgm:pt>
    <dgm:pt modelId="{21B128A7-4C08-435A-9613-13BDA1C02660}" type="pres">
      <dgm:prSet presAssocID="{2968ABE0-9758-41A5-85FE-C48E8FA07992}" presName="bkgdShape" presStyleLbl="node1" presStyleIdx="1" presStyleCnt="5"/>
      <dgm:spPr/>
    </dgm:pt>
    <dgm:pt modelId="{9E083185-2C40-47BD-AD7F-A31F5E012676}" type="pres">
      <dgm:prSet presAssocID="{2968ABE0-9758-41A5-85FE-C48E8FA07992}" presName="nodeTx" presStyleLbl="node1" presStyleIdx="1" presStyleCnt="5">
        <dgm:presLayoutVars>
          <dgm:bulletEnabled val="1"/>
        </dgm:presLayoutVars>
      </dgm:prSet>
      <dgm:spPr/>
    </dgm:pt>
    <dgm:pt modelId="{8BACC930-3E02-45DB-9D0B-E9CED069218F}" type="pres">
      <dgm:prSet presAssocID="{2968ABE0-9758-41A5-85FE-C48E8FA07992}" presName="invisiNode" presStyleLbl="node1" presStyleIdx="1" presStyleCnt="5"/>
      <dgm:spPr/>
    </dgm:pt>
    <dgm:pt modelId="{5F6ED313-88D2-4A71-A964-754A5A9F71A9}" type="pres">
      <dgm:prSet presAssocID="{2968ABE0-9758-41A5-85FE-C48E8FA07992}" presName="imagNode" presStyleLbl="fgImgPlace1" presStyleIdx="1" presStyleCnt="5"/>
      <dgm:spPr>
        <a:solidFill>
          <a:schemeClr val="bg1"/>
        </a:solidFill>
      </dgm:spPr>
    </dgm:pt>
    <dgm:pt modelId="{B101153D-AE6F-450A-B8A4-BB85D6508879}" type="pres">
      <dgm:prSet presAssocID="{14651CBC-EF98-4920-A0DE-EF6C6B14F0EC}" presName="sibTrans" presStyleLbl="sibTrans2D1" presStyleIdx="0" presStyleCnt="0"/>
      <dgm:spPr/>
    </dgm:pt>
    <dgm:pt modelId="{AD681B80-BB06-4611-AD5F-D27171EE37CE}" type="pres">
      <dgm:prSet presAssocID="{CB5B43FE-EE11-4890-A3D9-7EBAD5EC6E6F}" presName="compNode" presStyleCnt="0"/>
      <dgm:spPr/>
    </dgm:pt>
    <dgm:pt modelId="{C58AC1C9-5500-47BA-BD36-A6D8D4FD4525}" type="pres">
      <dgm:prSet presAssocID="{CB5B43FE-EE11-4890-A3D9-7EBAD5EC6E6F}" presName="bkgdShape" presStyleLbl="node1" presStyleIdx="2" presStyleCnt="5"/>
      <dgm:spPr/>
    </dgm:pt>
    <dgm:pt modelId="{D2DC0FBF-0E62-4F31-845A-826C15EDD6AA}" type="pres">
      <dgm:prSet presAssocID="{CB5B43FE-EE11-4890-A3D9-7EBAD5EC6E6F}" presName="nodeTx" presStyleLbl="node1" presStyleIdx="2" presStyleCnt="5">
        <dgm:presLayoutVars>
          <dgm:bulletEnabled val="1"/>
        </dgm:presLayoutVars>
      </dgm:prSet>
      <dgm:spPr/>
    </dgm:pt>
    <dgm:pt modelId="{0D549FB5-7FCD-4B21-AC18-BFAA03676D35}" type="pres">
      <dgm:prSet presAssocID="{CB5B43FE-EE11-4890-A3D9-7EBAD5EC6E6F}" presName="invisiNode" presStyleLbl="node1" presStyleIdx="2" presStyleCnt="5"/>
      <dgm:spPr/>
    </dgm:pt>
    <dgm:pt modelId="{81A100A4-4A86-449C-9B8C-6A58FA46C5B9}" type="pres">
      <dgm:prSet presAssocID="{CB5B43FE-EE11-4890-A3D9-7EBAD5EC6E6F}" presName="imagNode" presStyleLbl="fgImgPlace1" presStyleIdx="2" presStyleCnt="5"/>
      <dgm:spPr>
        <a:solidFill>
          <a:schemeClr val="bg1"/>
        </a:solidFill>
      </dgm:spPr>
    </dgm:pt>
    <dgm:pt modelId="{F345B073-EFA9-46D8-BEDA-2C0D7F14318F}" type="pres">
      <dgm:prSet presAssocID="{4A2216D6-FC8F-462E-BF12-E8B3D27D5A8C}" presName="sibTrans" presStyleLbl="sibTrans2D1" presStyleIdx="0" presStyleCnt="0"/>
      <dgm:spPr/>
    </dgm:pt>
    <dgm:pt modelId="{A8C68E4B-95DD-4059-9926-A181E6E1EFC1}" type="pres">
      <dgm:prSet presAssocID="{7C750309-C1C5-4787-9E94-277CAC599303}" presName="compNode" presStyleCnt="0"/>
      <dgm:spPr/>
    </dgm:pt>
    <dgm:pt modelId="{82424E07-AE09-4257-83B6-2FB3EDE556EC}" type="pres">
      <dgm:prSet presAssocID="{7C750309-C1C5-4787-9E94-277CAC599303}" presName="bkgdShape" presStyleLbl="node1" presStyleIdx="3" presStyleCnt="5"/>
      <dgm:spPr/>
    </dgm:pt>
    <dgm:pt modelId="{7EF3B521-56BA-48D4-8A7E-24798DBC11F7}" type="pres">
      <dgm:prSet presAssocID="{7C750309-C1C5-4787-9E94-277CAC599303}" presName="nodeTx" presStyleLbl="node1" presStyleIdx="3" presStyleCnt="5">
        <dgm:presLayoutVars>
          <dgm:bulletEnabled val="1"/>
        </dgm:presLayoutVars>
      </dgm:prSet>
      <dgm:spPr/>
    </dgm:pt>
    <dgm:pt modelId="{B9087C7E-FC4A-4B65-9BEF-2C8026ACBB6A}" type="pres">
      <dgm:prSet presAssocID="{7C750309-C1C5-4787-9E94-277CAC599303}" presName="invisiNode" presStyleLbl="node1" presStyleIdx="3" presStyleCnt="5"/>
      <dgm:spPr/>
    </dgm:pt>
    <dgm:pt modelId="{D5AB6925-2690-42D7-A573-8D1375DA56BF}" type="pres">
      <dgm:prSet presAssocID="{7C750309-C1C5-4787-9E94-277CAC599303}" presName="imagNode" presStyleLbl="fgImgPlace1" presStyleIdx="3" presStyleCnt="5"/>
      <dgm:spPr>
        <a:solidFill>
          <a:schemeClr val="bg1"/>
        </a:solidFill>
      </dgm:spPr>
    </dgm:pt>
    <dgm:pt modelId="{A432A3DF-4B6B-49D7-839C-42B145972465}" type="pres">
      <dgm:prSet presAssocID="{C814D0C1-C86B-4A97-B03F-CCA74B8AEE81}" presName="sibTrans" presStyleLbl="sibTrans2D1" presStyleIdx="0" presStyleCnt="0"/>
      <dgm:spPr/>
    </dgm:pt>
    <dgm:pt modelId="{75B96F01-E06C-49B5-ACB0-037A80999773}" type="pres">
      <dgm:prSet presAssocID="{4CD863D6-719F-4298-9B11-57728AF320A1}" presName="compNode" presStyleCnt="0"/>
      <dgm:spPr/>
    </dgm:pt>
    <dgm:pt modelId="{D9C164F6-3BC7-481D-B622-32BF5436FE6A}" type="pres">
      <dgm:prSet presAssocID="{4CD863D6-719F-4298-9B11-57728AF320A1}" presName="bkgdShape" presStyleLbl="node1" presStyleIdx="4" presStyleCnt="5"/>
      <dgm:spPr/>
    </dgm:pt>
    <dgm:pt modelId="{237E21C5-F0D0-483B-8A82-D9925FA52897}" type="pres">
      <dgm:prSet presAssocID="{4CD863D6-719F-4298-9B11-57728AF320A1}" presName="nodeTx" presStyleLbl="node1" presStyleIdx="4" presStyleCnt="5">
        <dgm:presLayoutVars>
          <dgm:bulletEnabled val="1"/>
        </dgm:presLayoutVars>
      </dgm:prSet>
      <dgm:spPr/>
    </dgm:pt>
    <dgm:pt modelId="{66C51A6D-EF65-4FEB-B01B-83002EA8AAA4}" type="pres">
      <dgm:prSet presAssocID="{4CD863D6-719F-4298-9B11-57728AF320A1}" presName="invisiNode" presStyleLbl="node1" presStyleIdx="4" presStyleCnt="5"/>
      <dgm:spPr/>
    </dgm:pt>
    <dgm:pt modelId="{60B9AC9F-CD28-44E0-806E-32C811E30FFB}" type="pres">
      <dgm:prSet presAssocID="{4CD863D6-719F-4298-9B11-57728AF320A1}" presName="imagNode" presStyleLbl="fgImgPlace1" presStyleIdx="4" presStyleCnt="5"/>
      <dgm:spPr>
        <a:solidFill>
          <a:schemeClr val="bg1"/>
        </a:solidFill>
      </dgm:spPr>
    </dgm:pt>
  </dgm:ptLst>
  <dgm:cxnLst>
    <dgm:cxn modelId="{24A17506-56DF-47DD-A3D8-EDB4B1E85510}" type="presOf" srcId="{14651CBC-EF98-4920-A0DE-EF6C6B14F0EC}" destId="{B101153D-AE6F-450A-B8A4-BB85D6508879}" srcOrd="0" destOrd="0" presId="urn:microsoft.com/office/officeart/2005/8/layout/hList7"/>
    <dgm:cxn modelId="{3EA58508-F104-4647-AAAF-4529C1C15AB3}" type="presOf" srcId="{7C750309-C1C5-4787-9E94-277CAC599303}" destId="{7EF3B521-56BA-48D4-8A7E-24798DBC11F7}" srcOrd="1" destOrd="0" presId="urn:microsoft.com/office/officeart/2005/8/layout/hList7"/>
    <dgm:cxn modelId="{2746EC10-AA4E-479C-A051-996948EA3BF8}" type="presOf" srcId="{2968ABE0-9758-41A5-85FE-C48E8FA07992}" destId="{9E083185-2C40-47BD-AD7F-A31F5E012676}" srcOrd="1" destOrd="0" presId="urn:microsoft.com/office/officeart/2005/8/layout/hList7"/>
    <dgm:cxn modelId="{0623F513-17A3-42A9-829F-86F438A36C66}" srcId="{AD357259-219E-4DD9-B0F4-BC2FE19ED3C8}" destId="{4CD863D6-719F-4298-9B11-57728AF320A1}" srcOrd="4" destOrd="0" parTransId="{97F1189C-7917-45F4-B40B-B20538734B1C}" sibTransId="{5569208F-3697-49B3-903B-C21D0287EB8C}"/>
    <dgm:cxn modelId="{A9E7A41B-1CD0-499E-84C6-CA3CE9B7D1C9}" srcId="{AD357259-219E-4DD9-B0F4-BC2FE19ED3C8}" destId="{8527D06E-D0E5-4CFC-98E6-F4FF232F1788}" srcOrd="0" destOrd="0" parTransId="{519914B8-0F3F-4DD4-95F2-90C80D22F1FF}" sibTransId="{FB1FEC09-E607-49B8-96E2-151671368F0C}"/>
    <dgm:cxn modelId="{B0E0ED1D-1D3E-4B59-B0BD-79BFEB38DE4D}" type="presOf" srcId="{FB1FEC09-E607-49B8-96E2-151671368F0C}" destId="{3844475E-4475-470D-8DFD-C5AC4B96CB43}" srcOrd="0" destOrd="0" presId="urn:microsoft.com/office/officeart/2005/8/layout/hList7"/>
    <dgm:cxn modelId="{E0EB5C1F-E25A-4280-991C-50A859505010}" type="presOf" srcId="{CB5B43FE-EE11-4890-A3D9-7EBAD5EC6E6F}" destId="{C58AC1C9-5500-47BA-BD36-A6D8D4FD4525}" srcOrd="0" destOrd="0" presId="urn:microsoft.com/office/officeart/2005/8/layout/hList7"/>
    <dgm:cxn modelId="{ED906A38-E83C-4B5C-9096-2CBCB9905A1B}" type="presOf" srcId="{4A2216D6-FC8F-462E-BF12-E8B3D27D5A8C}" destId="{F345B073-EFA9-46D8-BEDA-2C0D7F14318F}" srcOrd="0" destOrd="0" presId="urn:microsoft.com/office/officeart/2005/8/layout/hList7"/>
    <dgm:cxn modelId="{04B2955F-30C4-46B3-8005-30BF51FF8781}" type="presOf" srcId="{AD357259-219E-4DD9-B0F4-BC2FE19ED3C8}" destId="{333987F6-9509-4FDB-B852-3B95D016F6AF}" srcOrd="0" destOrd="0" presId="urn:microsoft.com/office/officeart/2005/8/layout/hList7"/>
    <dgm:cxn modelId="{D041C572-48FD-41E5-BB38-5255CC3F5165}" type="presOf" srcId="{7C750309-C1C5-4787-9E94-277CAC599303}" destId="{82424E07-AE09-4257-83B6-2FB3EDE556EC}" srcOrd="0" destOrd="0" presId="urn:microsoft.com/office/officeart/2005/8/layout/hList7"/>
    <dgm:cxn modelId="{D9135356-B005-4988-8643-8BEAB9B81B58}" srcId="{AD357259-219E-4DD9-B0F4-BC2FE19ED3C8}" destId="{7C750309-C1C5-4787-9E94-277CAC599303}" srcOrd="3" destOrd="0" parTransId="{ECCBA798-A978-4D62-9288-38CB9755B7F0}" sibTransId="{C814D0C1-C86B-4A97-B03F-CCA74B8AEE81}"/>
    <dgm:cxn modelId="{BEBD4B7F-562F-41F8-A9FE-6183705285CD}" type="presOf" srcId="{C814D0C1-C86B-4A97-B03F-CCA74B8AEE81}" destId="{A432A3DF-4B6B-49D7-839C-42B145972465}" srcOrd="0" destOrd="0" presId="urn:microsoft.com/office/officeart/2005/8/layout/hList7"/>
    <dgm:cxn modelId="{75D1F58E-4A91-4C99-A9F8-8C1AB2397592}" type="presOf" srcId="{CB5B43FE-EE11-4890-A3D9-7EBAD5EC6E6F}" destId="{D2DC0FBF-0E62-4F31-845A-826C15EDD6AA}" srcOrd="1" destOrd="0" presId="urn:microsoft.com/office/officeart/2005/8/layout/hList7"/>
    <dgm:cxn modelId="{94712990-E077-480C-B206-026BC53B8246}" srcId="{AD357259-219E-4DD9-B0F4-BC2FE19ED3C8}" destId="{2968ABE0-9758-41A5-85FE-C48E8FA07992}" srcOrd="1" destOrd="0" parTransId="{655CF105-3352-48D7-B3AF-C89F6CAFFD50}" sibTransId="{14651CBC-EF98-4920-A0DE-EF6C6B14F0EC}"/>
    <dgm:cxn modelId="{AFF54BA6-A59B-49D8-BA9C-D8FD4135EE37}" type="presOf" srcId="{8527D06E-D0E5-4CFC-98E6-F4FF232F1788}" destId="{6EDB88E1-AA21-4F3D-BC77-C484CB6B573C}" srcOrd="1" destOrd="0" presId="urn:microsoft.com/office/officeart/2005/8/layout/hList7"/>
    <dgm:cxn modelId="{5AE02BD3-13DA-4BA6-B4C1-6E385480B7B5}" type="presOf" srcId="{8527D06E-D0E5-4CFC-98E6-F4FF232F1788}" destId="{C89F433A-232C-4A69-BA04-49B2342C1101}" srcOrd="0" destOrd="0" presId="urn:microsoft.com/office/officeart/2005/8/layout/hList7"/>
    <dgm:cxn modelId="{8B9537D7-1EF0-41B0-86BB-430F2EE377EF}" type="presOf" srcId="{4CD863D6-719F-4298-9B11-57728AF320A1}" destId="{237E21C5-F0D0-483B-8A82-D9925FA52897}" srcOrd="1" destOrd="0" presId="urn:microsoft.com/office/officeart/2005/8/layout/hList7"/>
    <dgm:cxn modelId="{DC6393F1-7632-4A7A-BD44-8D072D41692B}" srcId="{AD357259-219E-4DD9-B0F4-BC2FE19ED3C8}" destId="{CB5B43FE-EE11-4890-A3D9-7EBAD5EC6E6F}" srcOrd="2" destOrd="0" parTransId="{6080C0C6-78FC-4A59-8713-D2E79B39235B}" sibTransId="{4A2216D6-FC8F-462E-BF12-E8B3D27D5A8C}"/>
    <dgm:cxn modelId="{6D890DF2-8CA1-4EF3-8856-6B9E353F6A9C}" type="presOf" srcId="{2968ABE0-9758-41A5-85FE-C48E8FA07992}" destId="{21B128A7-4C08-435A-9613-13BDA1C02660}" srcOrd="0" destOrd="0" presId="urn:microsoft.com/office/officeart/2005/8/layout/hList7"/>
    <dgm:cxn modelId="{DC5629F2-1CF9-4BD0-9A5B-B9810422177F}" type="presOf" srcId="{4CD863D6-719F-4298-9B11-57728AF320A1}" destId="{D9C164F6-3BC7-481D-B622-32BF5436FE6A}" srcOrd="0" destOrd="0" presId="urn:microsoft.com/office/officeart/2005/8/layout/hList7"/>
    <dgm:cxn modelId="{6F786E84-90F7-409E-8DB8-87B5E081B9DE}" type="presParOf" srcId="{333987F6-9509-4FDB-B852-3B95D016F6AF}" destId="{DA558E11-2356-428F-A45E-BBE8AAA24136}" srcOrd="0" destOrd="0" presId="urn:microsoft.com/office/officeart/2005/8/layout/hList7"/>
    <dgm:cxn modelId="{1F8A6C0F-37C4-4529-B578-0A8D3A81BE31}" type="presParOf" srcId="{333987F6-9509-4FDB-B852-3B95D016F6AF}" destId="{46720D34-5A1B-41B9-9C93-41C0F8EDFC17}" srcOrd="1" destOrd="0" presId="urn:microsoft.com/office/officeart/2005/8/layout/hList7"/>
    <dgm:cxn modelId="{39B6547A-46B5-4D46-9FBB-D265D5EADEDD}" type="presParOf" srcId="{46720D34-5A1B-41B9-9C93-41C0F8EDFC17}" destId="{99F17D89-55BA-42DA-A0C8-AB5E6C288EE8}" srcOrd="0" destOrd="0" presId="urn:microsoft.com/office/officeart/2005/8/layout/hList7"/>
    <dgm:cxn modelId="{C10BEB5A-EF9D-4A39-826C-F7C62AFCA342}" type="presParOf" srcId="{99F17D89-55BA-42DA-A0C8-AB5E6C288EE8}" destId="{C89F433A-232C-4A69-BA04-49B2342C1101}" srcOrd="0" destOrd="0" presId="urn:microsoft.com/office/officeart/2005/8/layout/hList7"/>
    <dgm:cxn modelId="{459EC868-8246-41FC-9071-A04FA98C604B}" type="presParOf" srcId="{99F17D89-55BA-42DA-A0C8-AB5E6C288EE8}" destId="{6EDB88E1-AA21-4F3D-BC77-C484CB6B573C}" srcOrd="1" destOrd="0" presId="urn:microsoft.com/office/officeart/2005/8/layout/hList7"/>
    <dgm:cxn modelId="{77956DF7-7F6D-4D38-9B70-6A198C661FFF}" type="presParOf" srcId="{99F17D89-55BA-42DA-A0C8-AB5E6C288EE8}" destId="{042CCDB8-C402-4487-B869-B78CFCAC1746}" srcOrd="2" destOrd="0" presId="urn:microsoft.com/office/officeart/2005/8/layout/hList7"/>
    <dgm:cxn modelId="{982E236C-7504-457A-BD35-514AEB445CFF}" type="presParOf" srcId="{99F17D89-55BA-42DA-A0C8-AB5E6C288EE8}" destId="{BC9ED52E-FF32-425D-858C-351B3531C071}" srcOrd="3" destOrd="0" presId="urn:microsoft.com/office/officeart/2005/8/layout/hList7"/>
    <dgm:cxn modelId="{610797DF-71DD-4DC0-B7EE-794571153B7B}" type="presParOf" srcId="{46720D34-5A1B-41B9-9C93-41C0F8EDFC17}" destId="{3844475E-4475-470D-8DFD-C5AC4B96CB43}" srcOrd="1" destOrd="0" presId="urn:microsoft.com/office/officeart/2005/8/layout/hList7"/>
    <dgm:cxn modelId="{48E89429-2889-46C7-91D4-78582D6F5993}" type="presParOf" srcId="{46720D34-5A1B-41B9-9C93-41C0F8EDFC17}" destId="{29C62766-3958-4E0D-9803-FC7A343FF8B5}" srcOrd="2" destOrd="0" presId="urn:microsoft.com/office/officeart/2005/8/layout/hList7"/>
    <dgm:cxn modelId="{8C4574AA-7014-4FED-8774-34026D2D183E}" type="presParOf" srcId="{29C62766-3958-4E0D-9803-FC7A343FF8B5}" destId="{21B128A7-4C08-435A-9613-13BDA1C02660}" srcOrd="0" destOrd="0" presId="urn:microsoft.com/office/officeart/2005/8/layout/hList7"/>
    <dgm:cxn modelId="{99DEB99B-5F65-42DA-BC3D-7ABCAC901ED7}" type="presParOf" srcId="{29C62766-3958-4E0D-9803-FC7A343FF8B5}" destId="{9E083185-2C40-47BD-AD7F-A31F5E012676}" srcOrd="1" destOrd="0" presId="urn:microsoft.com/office/officeart/2005/8/layout/hList7"/>
    <dgm:cxn modelId="{F272A7BB-7621-439A-8031-A2DF789FAE9E}" type="presParOf" srcId="{29C62766-3958-4E0D-9803-FC7A343FF8B5}" destId="{8BACC930-3E02-45DB-9D0B-E9CED069218F}" srcOrd="2" destOrd="0" presId="urn:microsoft.com/office/officeart/2005/8/layout/hList7"/>
    <dgm:cxn modelId="{1B616603-6C06-4648-B945-360668A82810}" type="presParOf" srcId="{29C62766-3958-4E0D-9803-FC7A343FF8B5}" destId="{5F6ED313-88D2-4A71-A964-754A5A9F71A9}" srcOrd="3" destOrd="0" presId="urn:microsoft.com/office/officeart/2005/8/layout/hList7"/>
    <dgm:cxn modelId="{A23D21FD-9323-4A5F-B1F5-9B856B5F2A9C}" type="presParOf" srcId="{46720D34-5A1B-41B9-9C93-41C0F8EDFC17}" destId="{B101153D-AE6F-450A-B8A4-BB85D6508879}" srcOrd="3" destOrd="0" presId="urn:microsoft.com/office/officeart/2005/8/layout/hList7"/>
    <dgm:cxn modelId="{D52B8C97-9831-4D4F-8812-DDA66572C0C3}" type="presParOf" srcId="{46720D34-5A1B-41B9-9C93-41C0F8EDFC17}" destId="{AD681B80-BB06-4611-AD5F-D27171EE37CE}" srcOrd="4" destOrd="0" presId="urn:microsoft.com/office/officeart/2005/8/layout/hList7"/>
    <dgm:cxn modelId="{37121DB9-A51C-4897-8700-20E4C352F3CF}" type="presParOf" srcId="{AD681B80-BB06-4611-AD5F-D27171EE37CE}" destId="{C58AC1C9-5500-47BA-BD36-A6D8D4FD4525}" srcOrd="0" destOrd="0" presId="urn:microsoft.com/office/officeart/2005/8/layout/hList7"/>
    <dgm:cxn modelId="{8B1E0FED-C4E8-4649-BED0-474BEF60D506}" type="presParOf" srcId="{AD681B80-BB06-4611-AD5F-D27171EE37CE}" destId="{D2DC0FBF-0E62-4F31-845A-826C15EDD6AA}" srcOrd="1" destOrd="0" presId="urn:microsoft.com/office/officeart/2005/8/layout/hList7"/>
    <dgm:cxn modelId="{B2079DB8-8175-44B1-8A67-8A28A1F21E66}" type="presParOf" srcId="{AD681B80-BB06-4611-AD5F-D27171EE37CE}" destId="{0D549FB5-7FCD-4B21-AC18-BFAA03676D35}" srcOrd="2" destOrd="0" presId="urn:microsoft.com/office/officeart/2005/8/layout/hList7"/>
    <dgm:cxn modelId="{8BBA5502-4B45-476E-99B5-8222339505FF}" type="presParOf" srcId="{AD681B80-BB06-4611-AD5F-D27171EE37CE}" destId="{81A100A4-4A86-449C-9B8C-6A58FA46C5B9}" srcOrd="3" destOrd="0" presId="urn:microsoft.com/office/officeart/2005/8/layout/hList7"/>
    <dgm:cxn modelId="{2E670088-0732-4DED-B9B0-01686FAA89E0}" type="presParOf" srcId="{46720D34-5A1B-41B9-9C93-41C0F8EDFC17}" destId="{F345B073-EFA9-46D8-BEDA-2C0D7F14318F}" srcOrd="5" destOrd="0" presId="urn:microsoft.com/office/officeart/2005/8/layout/hList7"/>
    <dgm:cxn modelId="{00DCF544-8A58-42A4-82AD-DD0DC3CD6E04}" type="presParOf" srcId="{46720D34-5A1B-41B9-9C93-41C0F8EDFC17}" destId="{A8C68E4B-95DD-4059-9926-A181E6E1EFC1}" srcOrd="6" destOrd="0" presId="urn:microsoft.com/office/officeart/2005/8/layout/hList7"/>
    <dgm:cxn modelId="{26DBC34D-1A12-4FCC-BE4C-533FEF944614}" type="presParOf" srcId="{A8C68E4B-95DD-4059-9926-A181E6E1EFC1}" destId="{82424E07-AE09-4257-83B6-2FB3EDE556EC}" srcOrd="0" destOrd="0" presId="urn:microsoft.com/office/officeart/2005/8/layout/hList7"/>
    <dgm:cxn modelId="{0132928E-78E5-4856-A6D3-ACBBA40C882D}" type="presParOf" srcId="{A8C68E4B-95DD-4059-9926-A181E6E1EFC1}" destId="{7EF3B521-56BA-48D4-8A7E-24798DBC11F7}" srcOrd="1" destOrd="0" presId="urn:microsoft.com/office/officeart/2005/8/layout/hList7"/>
    <dgm:cxn modelId="{F3419DCD-454E-4BF4-A29E-39A0F4D1F0E4}" type="presParOf" srcId="{A8C68E4B-95DD-4059-9926-A181E6E1EFC1}" destId="{B9087C7E-FC4A-4B65-9BEF-2C8026ACBB6A}" srcOrd="2" destOrd="0" presId="urn:microsoft.com/office/officeart/2005/8/layout/hList7"/>
    <dgm:cxn modelId="{09F392C0-80D6-4FD4-8FB3-E64C4441CCCD}" type="presParOf" srcId="{A8C68E4B-95DD-4059-9926-A181E6E1EFC1}" destId="{D5AB6925-2690-42D7-A573-8D1375DA56BF}" srcOrd="3" destOrd="0" presId="urn:microsoft.com/office/officeart/2005/8/layout/hList7"/>
    <dgm:cxn modelId="{51C9CE92-1263-48D8-AD68-8523BB0B630D}" type="presParOf" srcId="{46720D34-5A1B-41B9-9C93-41C0F8EDFC17}" destId="{A432A3DF-4B6B-49D7-839C-42B145972465}" srcOrd="7" destOrd="0" presId="urn:microsoft.com/office/officeart/2005/8/layout/hList7"/>
    <dgm:cxn modelId="{F6A12F0E-48D3-4874-A0A4-69354ED1339A}" type="presParOf" srcId="{46720D34-5A1B-41B9-9C93-41C0F8EDFC17}" destId="{75B96F01-E06C-49B5-ACB0-037A80999773}" srcOrd="8" destOrd="0" presId="urn:microsoft.com/office/officeart/2005/8/layout/hList7"/>
    <dgm:cxn modelId="{EF664244-63D4-489B-BFB7-86DB4D887FE9}" type="presParOf" srcId="{75B96F01-E06C-49B5-ACB0-037A80999773}" destId="{D9C164F6-3BC7-481D-B622-32BF5436FE6A}" srcOrd="0" destOrd="0" presId="urn:microsoft.com/office/officeart/2005/8/layout/hList7"/>
    <dgm:cxn modelId="{5233053E-0700-4961-B593-B4AE98C9CA04}" type="presParOf" srcId="{75B96F01-E06C-49B5-ACB0-037A80999773}" destId="{237E21C5-F0D0-483B-8A82-D9925FA52897}" srcOrd="1" destOrd="0" presId="urn:microsoft.com/office/officeart/2005/8/layout/hList7"/>
    <dgm:cxn modelId="{E7BF6F49-33CB-4ECE-BDBA-EEED40A70194}" type="presParOf" srcId="{75B96F01-E06C-49B5-ACB0-037A80999773}" destId="{66C51A6D-EF65-4FEB-B01B-83002EA8AAA4}" srcOrd="2" destOrd="0" presId="urn:microsoft.com/office/officeart/2005/8/layout/hList7"/>
    <dgm:cxn modelId="{ECF38BC5-55B5-4FFA-AA3C-E66F14A1EB68}" type="presParOf" srcId="{75B96F01-E06C-49B5-ACB0-037A80999773}" destId="{60B9AC9F-CD28-44E0-806E-32C811E30F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1D6566-4402-45B5-9591-554CAC01A82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63F1469-8565-492F-94BA-A05ADEA6354F}">
      <dgm:prSet/>
      <dgm:spPr/>
      <dgm:t>
        <a:bodyPr/>
        <a:lstStyle/>
        <a:p>
          <a:r>
            <a:rPr lang="fr-FR"/>
            <a:t>A partir des données déjà récoltées</a:t>
          </a:r>
          <a:endParaRPr lang="fr-BE"/>
        </a:p>
      </dgm:t>
    </dgm:pt>
    <dgm:pt modelId="{94F6DC2E-DC19-4389-920F-905AE40C5E90}" type="parTrans" cxnId="{35B0EE91-07A5-48EE-AEFA-469B99C53259}">
      <dgm:prSet/>
      <dgm:spPr/>
      <dgm:t>
        <a:bodyPr/>
        <a:lstStyle/>
        <a:p>
          <a:endParaRPr lang="fr-BE"/>
        </a:p>
      </dgm:t>
    </dgm:pt>
    <dgm:pt modelId="{A921E685-2823-4E84-B9EE-E128E30DDD58}" type="sibTrans" cxnId="{35B0EE91-07A5-48EE-AEFA-469B99C53259}">
      <dgm:prSet/>
      <dgm:spPr/>
      <dgm:t>
        <a:bodyPr/>
        <a:lstStyle/>
        <a:p>
          <a:endParaRPr lang="fr-BE"/>
        </a:p>
      </dgm:t>
    </dgm:pt>
    <dgm:pt modelId="{60BEF525-3AAC-4C26-B0B1-EF5177BF52AE}">
      <dgm:prSet/>
      <dgm:spPr/>
      <dgm:t>
        <a:bodyPr/>
        <a:lstStyle/>
        <a:p>
          <a:r>
            <a:rPr lang="fr-FR" dirty="0"/>
            <a:t>Estimer le nombre de personnes sans-abri en Wallonie</a:t>
          </a:r>
          <a:endParaRPr lang="fr-BE" dirty="0"/>
        </a:p>
      </dgm:t>
    </dgm:pt>
    <dgm:pt modelId="{A8B3A2CB-D6FD-40D1-8DA3-9F3C877EB45F}" type="parTrans" cxnId="{B929CB05-A177-4C90-9296-73A6DCD67E42}">
      <dgm:prSet/>
      <dgm:spPr/>
      <dgm:t>
        <a:bodyPr/>
        <a:lstStyle/>
        <a:p>
          <a:endParaRPr lang="fr-BE"/>
        </a:p>
      </dgm:t>
    </dgm:pt>
    <dgm:pt modelId="{54D57A20-E6D8-4BC9-9FD1-7F095FD74832}" type="sibTrans" cxnId="{B929CB05-A177-4C90-9296-73A6DCD67E42}">
      <dgm:prSet/>
      <dgm:spPr/>
      <dgm:t>
        <a:bodyPr/>
        <a:lstStyle/>
        <a:p>
          <a:endParaRPr lang="fr-BE"/>
        </a:p>
      </dgm:t>
    </dgm:pt>
    <dgm:pt modelId="{5EFE3ABA-3F53-4654-A4A9-9A6076A675C1}">
      <dgm:prSet/>
      <dgm:spPr/>
      <dgm:t>
        <a:bodyPr/>
        <a:lstStyle/>
        <a:p>
          <a:r>
            <a:rPr lang="fr-FR" dirty="0"/>
            <a:t>Hypothèse : Le nombre de personnes est proportionnel à la taille du territoire</a:t>
          </a:r>
          <a:br>
            <a:rPr lang="fr-FR" dirty="0"/>
          </a:br>
          <a:r>
            <a:rPr lang="fr-FR" dirty="0"/>
            <a:t> </a:t>
          </a:r>
          <a:endParaRPr lang="fr-BE" dirty="0"/>
        </a:p>
      </dgm:t>
    </dgm:pt>
    <dgm:pt modelId="{F1908C3B-F0B0-48ED-A2ED-2817D7F80627}" type="parTrans" cxnId="{32FFB5DD-D78D-4501-8575-AD7C2A331B30}">
      <dgm:prSet/>
      <dgm:spPr/>
      <dgm:t>
        <a:bodyPr/>
        <a:lstStyle/>
        <a:p>
          <a:endParaRPr lang="fr-BE"/>
        </a:p>
      </dgm:t>
    </dgm:pt>
    <dgm:pt modelId="{2EEA7A04-87E5-4412-8BCF-37CE86B7BD89}" type="sibTrans" cxnId="{32FFB5DD-D78D-4501-8575-AD7C2A331B30}">
      <dgm:prSet/>
      <dgm:spPr/>
      <dgm:t>
        <a:bodyPr/>
        <a:lstStyle/>
        <a:p>
          <a:endParaRPr lang="fr-BE"/>
        </a:p>
      </dgm:t>
    </dgm:pt>
    <dgm:pt modelId="{E07E5A3E-CCAA-4B88-8012-2F1D5CD3C68E}" type="pres">
      <dgm:prSet presAssocID="{6C1D6566-4402-45B5-9591-554CAC01A826}" presName="Name0" presStyleCnt="0">
        <dgm:presLayoutVars>
          <dgm:dir/>
          <dgm:animLvl val="lvl"/>
          <dgm:resizeHandles val="exact"/>
        </dgm:presLayoutVars>
      </dgm:prSet>
      <dgm:spPr/>
    </dgm:pt>
    <dgm:pt modelId="{9A604ECB-5FF5-48BD-9892-B462DBE62075}" type="pres">
      <dgm:prSet presAssocID="{60BEF525-3AAC-4C26-B0B1-EF5177BF52AE}" presName="boxAndChildren" presStyleCnt="0"/>
      <dgm:spPr/>
    </dgm:pt>
    <dgm:pt modelId="{7CD8F051-5FA2-471E-9BF1-D81CDBCE124A}" type="pres">
      <dgm:prSet presAssocID="{60BEF525-3AAC-4C26-B0B1-EF5177BF52AE}" presName="parentTextBox" presStyleLbl="node1" presStyleIdx="0" presStyleCnt="3"/>
      <dgm:spPr/>
    </dgm:pt>
    <dgm:pt modelId="{11AC9FFA-8BD4-4CCF-95EF-BFD940E114D5}" type="pres">
      <dgm:prSet presAssocID="{2EEA7A04-87E5-4412-8BCF-37CE86B7BD89}" presName="sp" presStyleCnt="0"/>
      <dgm:spPr/>
    </dgm:pt>
    <dgm:pt modelId="{559C55A0-B6AC-4284-BD66-D2F551A34D51}" type="pres">
      <dgm:prSet presAssocID="{5EFE3ABA-3F53-4654-A4A9-9A6076A675C1}" presName="arrowAndChildren" presStyleCnt="0"/>
      <dgm:spPr/>
    </dgm:pt>
    <dgm:pt modelId="{850CA030-EBBB-427B-8F1A-6C518763BB39}" type="pres">
      <dgm:prSet presAssocID="{5EFE3ABA-3F53-4654-A4A9-9A6076A675C1}" presName="parentTextArrow" presStyleLbl="node1" presStyleIdx="1" presStyleCnt="3"/>
      <dgm:spPr/>
    </dgm:pt>
    <dgm:pt modelId="{F0AC79FA-CF6A-4C86-89F1-B41251AD5C85}" type="pres">
      <dgm:prSet presAssocID="{A921E685-2823-4E84-B9EE-E128E30DDD58}" presName="sp" presStyleCnt="0"/>
      <dgm:spPr/>
    </dgm:pt>
    <dgm:pt modelId="{687E0A71-A47F-48D4-A1E1-4AF9AE4EB797}" type="pres">
      <dgm:prSet presAssocID="{963F1469-8565-492F-94BA-A05ADEA6354F}" presName="arrowAndChildren" presStyleCnt="0"/>
      <dgm:spPr/>
    </dgm:pt>
    <dgm:pt modelId="{6EEE8B06-58FE-480F-9122-1F9F2F988A03}" type="pres">
      <dgm:prSet presAssocID="{963F1469-8565-492F-94BA-A05ADEA6354F}" presName="parentTextArrow" presStyleLbl="node1" presStyleIdx="2" presStyleCnt="3"/>
      <dgm:spPr/>
    </dgm:pt>
  </dgm:ptLst>
  <dgm:cxnLst>
    <dgm:cxn modelId="{B929CB05-A177-4C90-9296-73A6DCD67E42}" srcId="{6C1D6566-4402-45B5-9591-554CAC01A826}" destId="{60BEF525-3AAC-4C26-B0B1-EF5177BF52AE}" srcOrd="2" destOrd="0" parTransId="{A8B3A2CB-D6FD-40D1-8DA3-9F3C877EB45F}" sibTransId="{54D57A20-E6D8-4BC9-9FD1-7F095FD74832}"/>
    <dgm:cxn modelId="{05750B28-D417-49CA-8FA0-C1C9BE5D42FE}" type="presOf" srcId="{5EFE3ABA-3F53-4654-A4A9-9A6076A675C1}" destId="{850CA030-EBBB-427B-8F1A-6C518763BB39}" srcOrd="0" destOrd="0" presId="urn:microsoft.com/office/officeart/2005/8/layout/process4"/>
    <dgm:cxn modelId="{4FE52643-C3BF-4CFF-B0D0-C4137BEE76A8}" type="presOf" srcId="{963F1469-8565-492F-94BA-A05ADEA6354F}" destId="{6EEE8B06-58FE-480F-9122-1F9F2F988A03}" srcOrd="0" destOrd="0" presId="urn:microsoft.com/office/officeart/2005/8/layout/process4"/>
    <dgm:cxn modelId="{43EC0487-D3C8-425B-AD68-0E173EFC5A55}" type="presOf" srcId="{6C1D6566-4402-45B5-9591-554CAC01A826}" destId="{E07E5A3E-CCAA-4B88-8012-2F1D5CD3C68E}" srcOrd="0" destOrd="0" presId="urn:microsoft.com/office/officeart/2005/8/layout/process4"/>
    <dgm:cxn modelId="{35B0EE91-07A5-48EE-AEFA-469B99C53259}" srcId="{6C1D6566-4402-45B5-9591-554CAC01A826}" destId="{963F1469-8565-492F-94BA-A05ADEA6354F}" srcOrd="0" destOrd="0" parTransId="{94F6DC2E-DC19-4389-920F-905AE40C5E90}" sibTransId="{A921E685-2823-4E84-B9EE-E128E30DDD58}"/>
    <dgm:cxn modelId="{32FFB5DD-D78D-4501-8575-AD7C2A331B30}" srcId="{6C1D6566-4402-45B5-9591-554CAC01A826}" destId="{5EFE3ABA-3F53-4654-A4A9-9A6076A675C1}" srcOrd="1" destOrd="0" parTransId="{F1908C3B-F0B0-48ED-A2ED-2817D7F80627}" sibTransId="{2EEA7A04-87E5-4412-8BCF-37CE86B7BD89}"/>
    <dgm:cxn modelId="{2CF51BE9-20DD-43E2-96CE-C6EE7F214E51}" type="presOf" srcId="{60BEF525-3AAC-4C26-B0B1-EF5177BF52AE}" destId="{7CD8F051-5FA2-471E-9BF1-D81CDBCE124A}" srcOrd="0" destOrd="0" presId="urn:microsoft.com/office/officeart/2005/8/layout/process4"/>
    <dgm:cxn modelId="{A69786E1-6922-43D8-ABD0-599053C34113}" type="presParOf" srcId="{E07E5A3E-CCAA-4B88-8012-2F1D5CD3C68E}" destId="{9A604ECB-5FF5-48BD-9892-B462DBE62075}" srcOrd="0" destOrd="0" presId="urn:microsoft.com/office/officeart/2005/8/layout/process4"/>
    <dgm:cxn modelId="{23F0BCD9-D3E5-4FD5-A7B0-AFEB867E2A3B}" type="presParOf" srcId="{9A604ECB-5FF5-48BD-9892-B462DBE62075}" destId="{7CD8F051-5FA2-471E-9BF1-D81CDBCE124A}" srcOrd="0" destOrd="0" presId="urn:microsoft.com/office/officeart/2005/8/layout/process4"/>
    <dgm:cxn modelId="{7FA3FA58-F121-4B08-AAF7-BCD552E5EED0}" type="presParOf" srcId="{E07E5A3E-CCAA-4B88-8012-2F1D5CD3C68E}" destId="{11AC9FFA-8BD4-4CCF-95EF-BFD940E114D5}" srcOrd="1" destOrd="0" presId="urn:microsoft.com/office/officeart/2005/8/layout/process4"/>
    <dgm:cxn modelId="{7D347F2F-BC5B-48DA-982C-A534493D3BCA}" type="presParOf" srcId="{E07E5A3E-CCAA-4B88-8012-2F1D5CD3C68E}" destId="{559C55A0-B6AC-4284-BD66-D2F551A34D51}" srcOrd="2" destOrd="0" presId="urn:microsoft.com/office/officeart/2005/8/layout/process4"/>
    <dgm:cxn modelId="{FB28E05A-7368-4326-BB9F-0DE54F5A2B45}" type="presParOf" srcId="{559C55A0-B6AC-4284-BD66-D2F551A34D51}" destId="{850CA030-EBBB-427B-8F1A-6C518763BB39}" srcOrd="0" destOrd="0" presId="urn:microsoft.com/office/officeart/2005/8/layout/process4"/>
    <dgm:cxn modelId="{67CDE809-56E6-4EA3-B18B-A9C882ADE013}" type="presParOf" srcId="{E07E5A3E-CCAA-4B88-8012-2F1D5CD3C68E}" destId="{F0AC79FA-CF6A-4C86-89F1-B41251AD5C85}" srcOrd="3" destOrd="0" presId="urn:microsoft.com/office/officeart/2005/8/layout/process4"/>
    <dgm:cxn modelId="{B0C7064A-875D-49FC-AE70-519E5F64EC12}" type="presParOf" srcId="{E07E5A3E-CCAA-4B88-8012-2F1D5CD3C68E}" destId="{687E0A71-A47F-48D4-A1E1-4AF9AE4EB797}" srcOrd="4" destOrd="0" presId="urn:microsoft.com/office/officeart/2005/8/layout/process4"/>
    <dgm:cxn modelId="{C4A05215-93CA-41AF-93CD-3E4429E6CBEC}" type="presParOf" srcId="{687E0A71-A47F-48D4-A1E1-4AF9AE4EB797}" destId="{6EEE8B06-58FE-480F-9122-1F9F2F988A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DB4B-5309-40DC-A115-598E161DDC1A}">
      <dsp:nvSpPr>
        <dsp:cNvPr id="0" name=""/>
        <dsp:cNvSpPr/>
      </dsp:nvSpPr>
      <dsp:spPr>
        <a:xfrm rot="10800000">
          <a:off x="2110132" y="449"/>
          <a:ext cx="7334693" cy="1050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24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66 communes en Wallonie</a:t>
          </a:r>
          <a:endParaRPr lang="fr-BE" sz="3700" kern="1200"/>
        </a:p>
      </dsp:txBody>
      <dsp:txXfrm rot="10800000">
        <a:off x="2372804" y="449"/>
        <a:ext cx="7072021" cy="1050687"/>
      </dsp:txXfrm>
    </dsp:sp>
    <dsp:sp modelId="{F06B787E-47A2-4C7D-9CDA-430225F5EC8C}">
      <dsp:nvSpPr>
        <dsp:cNvPr id="0" name=""/>
        <dsp:cNvSpPr/>
      </dsp:nvSpPr>
      <dsp:spPr>
        <a:xfrm>
          <a:off x="1584788" y="449"/>
          <a:ext cx="1050687" cy="1050687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30175-15C3-4C39-8272-1AFDA38B3856}">
      <dsp:nvSpPr>
        <dsp:cNvPr id="0" name=""/>
        <dsp:cNvSpPr/>
      </dsp:nvSpPr>
      <dsp:spPr>
        <a:xfrm rot="10800000">
          <a:off x="2110132" y="1313807"/>
          <a:ext cx="7334693" cy="1050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24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5 507 adultes dénombrés</a:t>
          </a:r>
          <a:endParaRPr lang="fr-BE" sz="3700" kern="1200"/>
        </a:p>
      </dsp:txBody>
      <dsp:txXfrm rot="10800000">
        <a:off x="2372804" y="1313807"/>
        <a:ext cx="7072021" cy="1050687"/>
      </dsp:txXfrm>
    </dsp:sp>
    <dsp:sp modelId="{F7B2B9E9-4E2A-43DA-8BA3-73E30B5795BA}">
      <dsp:nvSpPr>
        <dsp:cNvPr id="0" name=""/>
        <dsp:cNvSpPr/>
      </dsp:nvSpPr>
      <dsp:spPr>
        <a:xfrm>
          <a:off x="1584788" y="1313807"/>
          <a:ext cx="1050687" cy="1050687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BCE61-4601-4268-ADC7-C40EBF0C4779}">
      <dsp:nvSpPr>
        <dsp:cNvPr id="0" name=""/>
        <dsp:cNvSpPr/>
      </dsp:nvSpPr>
      <dsp:spPr>
        <a:xfrm rot="10800000">
          <a:off x="2110132" y="2627166"/>
          <a:ext cx="7334693" cy="1050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24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1 637 enfants dénombrés</a:t>
          </a:r>
          <a:endParaRPr lang="fr-BE" sz="3700" kern="1200"/>
        </a:p>
      </dsp:txBody>
      <dsp:txXfrm rot="10800000">
        <a:off x="2372804" y="2627166"/>
        <a:ext cx="7072021" cy="1050687"/>
      </dsp:txXfrm>
    </dsp:sp>
    <dsp:sp modelId="{28CC45B3-5212-4CCB-A0AD-D4C8E7326EAB}">
      <dsp:nvSpPr>
        <dsp:cNvPr id="0" name=""/>
        <dsp:cNvSpPr/>
      </dsp:nvSpPr>
      <dsp:spPr>
        <a:xfrm>
          <a:off x="1584788" y="2627166"/>
          <a:ext cx="1050687" cy="1050687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1424E-608A-4CB6-980F-E889CC6234C2}">
      <dsp:nvSpPr>
        <dsp:cNvPr id="0" name=""/>
        <dsp:cNvSpPr/>
      </dsp:nvSpPr>
      <dsp:spPr>
        <a:xfrm>
          <a:off x="3675656" y="0"/>
          <a:ext cx="3678303" cy="367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3.644.000</a:t>
          </a:r>
        </a:p>
      </dsp:txBody>
      <dsp:txXfrm>
        <a:off x="4549252" y="275872"/>
        <a:ext cx="1931109" cy="625311"/>
      </dsp:txXfrm>
    </dsp:sp>
    <dsp:sp modelId="{0CF6A866-C363-455E-A58D-47E9B9226907}">
      <dsp:nvSpPr>
        <dsp:cNvPr id="0" name=""/>
        <dsp:cNvSpPr/>
      </dsp:nvSpPr>
      <dsp:spPr>
        <a:xfrm>
          <a:off x="4135443" y="919575"/>
          <a:ext cx="2758727" cy="2758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1.212.877 personnes</a:t>
          </a:r>
        </a:p>
      </dsp:txBody>
      <dsp:txXfrm>
        <a:off x="4539450" y="1609257"/>
        <a:ext cx="1950714" cy="1379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0CE8-B99C-4CE7-8A25-D22641852EE9}">
      <dsp:nvSpPr>
        <dsp:cNvPr id="0" name=""/>
        <dsp:cNvSpPr/>
      </dsp:nvSpPr>
      <dsp:spPr>
        <a:xfrm>
          <a:off x="920929" y="1600"/>
          <a:ext cx="9187755" cy="3675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1 095 jeunes 18-25 ans soit 20,4% du total des adultes dénombrés</a:t>
          </a:r>
          <a:endParaRPr lang="fr-BE" sz="4800" kern="1200"/>
        </a:p>
      </dsp:txBody>
      <dsp:txXfrm>
        <a:off x="2758480" y="1600"/>
        <a:ext cx="5512653" cy="3675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3C8A-10BD-4FFB-9D0F-86F6ABE171D5}">
      <dsp:nvSpPr>
        <dsp:cNvPr id="0" name=""/>
        <dsp:cNvSpPr/>
      </dsp:nvSpPr>
      <dsp:spPr>
        <a:xfrm>
          <a:off x="0" y="17349"/>
          <a:ext cx="11029615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/>
            <a:t>ESPACE PUBLIC</a:t>
          </a:r>
          <a:endParaRPr lang="fr-BE" sz="4300" kern="1200"/>
        </a:p>
      </dsp:txBody>
      <dsp:txXfrm>
        <a:off x="55258" y="72607"/>
        <a:ext cx="10919099" cy="1021459"/>
      </dsp:txXfrm>
    </dsp:sp>
    <dsp:sp modelId="{DE33C039-EBD8-4429-BFA7-AD8FCEDE36F4}">
      <dsp:nvSpPr>
        <dsp:cNvPr id="0" name=""/>
        <dsp:cNvSpPr/>
      </dsp:nvSpPr>
      <dsp:spPr>
        <a:xfrm>
          <a:off x="0" y="1273164"/>
          <a:ext cx="11029615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/>
            <a:t>HEBERGEMENT D’URGENCE</a:t>
          </a:r>
          <a:endParaRPr lang="fr-BE" sz="4300" kern="1200"/>
        </a:p>
      </dsp:txBody>
      <dsp:txXfrm>
        <a:off x="55258" y="1328422"/>
        <a:ext cx="10919099" cy="1021459"/>
      </dsp:txXfrm>
    </dsp:sp>
    <dsp:sp modelId="{3CA008EF-09C9-453B-B512-78B94ED2BD1D}">
      <dsp:nvSpPr>
        <dsp:cNvPr id="0" name=""/>
        <dsp:cNvSpPr/>
      </dsp:nvSpPr>
      <dsp:spPr>
        <a:xfrm>
          <a:off x="0" y="2528979"/>
          <a:ext cx="11029615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/>
            <a:t>GARAGE/SQUAT/TENTE/VOITURE</a:t>
          </a:r>
          <a:endParaRPr lang="fr-BE" sz="4300" kern="1200"/>
        </a:p>
      </dsp:txBody>
      <dsp:txXfrm>
        <a:off x="55258" y="2584237"/>
        <a:ext cx="10919099" cy="1021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0CE8-B99C-4CE7-8A25-D22641852EE9}">
      <dsp:nvSpPr>
        <dsp:cNvPr id="0" name=""/>
        <dsp:cNvSpPr/>
      </dsp:nvSpPr>
      <dsp:spPr>
        <a:xfrm>
          <a:off x="920929" y="1600"/>
          <a:ext cx="9187755" cy="3675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 dirty="0"/>
            <a:t>1 018 personnes soit 18,9% du total des adultes dénombrés</a:t>
          </a:r>
          <a:endParaRPr lang="fr-BE" sz="5100" kern="1200" dirty="0"/>
        </a:p>
      </dsp:txBody>
      <dsp:txXfrm>
        <a:off x="2758480" y="1600"/>
        <a:ext cx="5512653" cy="3675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0CE8-B99C-4CE7-8A25-D22641852EE9}">
      <dsp:nvSpPr>
        <dsp:cNvPr id="0" name=""/>
        <dsp:cNvSpPr/>
      </dsp:nvSpPr>
      <dsp:spPr>
        <a:xfrm>
          <a:off x="920929" y="1600"/>
          <a:ext cx="9187755" cy="3675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0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700" kern="1200" dirty="0"/>
            <a:t>1 165 soit 21,7% du total des adultes dénombrés</a:t>
          </a:r>
          <a:endParaRPr lang="fr-BE" sz="5700" kern="1200" dirty="0"/>
        </a:p>
      </dsp:txBody>
      <dsp:txXfrm>
        <a:off x="2758480" y="1600"/>
        <a:ext cx="5512653" cy="3675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F433A-232C-4A69-BA04-49B2342C1101}">
      <dsp:nvSpPr>
        <dsp:cNvPr id="0" name=""/>
        <dsp:cNvSpPr/>
      </dsp:nvSpPr>
      <dsp:spPr>
        <a:xfrm>
          <a:off x="0" y="0"/>
          <a:ext cx="2154221" cy="367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1/3 de femmes</a:t>
          </a:r>
          <a:endParaRPr lang="fr-BE" sz="1900" kern="1200"/>
        </a:p>
      </dsp:txBody>
      <dsp:txXfrm>
        <a:off x="0" y="1471321"/>
        <a:ext cx="2154221" cy="1471321"/>
      </dsp:txXfrm>
    </dsp:sp>
    <dsp:sp modelId="{BC9ED52E-FF32-425D-858C-351B3531C071}">
      <dsp:nvSpPr>
        <dsp:cNvPr id="0" name=""/>
        <dsp:cNvSpPr/>
      </dsp:nvSpPr>
      <dsp:spPr>
        <a:xfrm>
          <a:off x="464673" y="220698"/>
          <a:ext cx="1224874" cy="1224874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128A7-4C08-435A-9613-13BDA1C02660}">
      <dsp:nvSpPr>
        <dsp:cNvPr id="0" name=""/>
        <dsp:cNvSpPr/>
      </dsp:nvSpPr>
      <dsp:spPr>
        <a:xfrm>
          <a:off x="2218848" y="0"/>
          <a:ext cx="2154221" cy="367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1/5 de jeunes 18-25 ans</a:t>
          </a:r>
          <a:endParaRPr lang="fr-BE" sz="1900" kern="1200"/>
        </a:p>
      </dsp:txBody>
      <dsp:txXfrm>
        <a:off x="2218848" y="1471321"/>
        <a:ext cx="2154221" cy="1471321"/>
      </dsp:txXfrm>
    </dsp:sp>
    <dsp:sp modelId="{5F6ED313-88D2-4A71-A964-754A5A9F71A9}">
      <dsp:nvSpPr>
        <dsp:cNvPr id="0" name=""/>
        <dsp:cNvSpPr/>
      </dsp:nvSpPr>
      <dsp:spPr>
        <a:xfrm>
          <a:off x="2683521" y="220698"/>
          <a:ext cx="1224874" cy="1224874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AC1C9-5500-47BA-BD36-A6D8D4FD4525}">
      <dsp:nvSpPr>
        <dsp:cNvPr id="0" name=""/>
        <dsp:cNvSpPr/>
      </dsp:nvSpPr>
      <dsp:spPr>
        <a:xfrm>
          <a:off x="4437696" y="0"/>
          <a:ext cx="2154221" cy="367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Proportion ETHOS 1 ne dépasse pas 10%</a:t>
          </a:r>
          <a:endParaRPr lang="fr-BE" sz="1900" kern="1200"/>
        </a:p>
      </dsp:txBody>
      <dsp:txXfrm>
        <a:off x="4437696" y="1471321"/>
        <a:ext cx="2154221" cy="1471321"/>
      </dsp:txXfrm>
    </dsp:sp>
    <dsp:sp modelId="{81A100A4-4A86-449C-9B8C-6A58FA46C5B9}">
      <dsp:nvSpPr>
        <dsp:cNvPr id="0" name=""/>
        <dsp:cNvSpPr/>
      </dsp:nvSpPr>
      <dsp:spPr>
        <a:xfrm>
          <a:off x="4902370" y="220698"/>
          <a:ext cx="1224874" cy="1224874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24E07-AE09-4257-83B6-2FB3EDE556EC}">
      <dsp:nvSpPr>
        <dsp:cNvPr id="0" name=""/>
        <dsp:cNvSpPr/>
      </dsp:nvSpPr>
      <dsp:spPr>
        <a:xfrm>
          <a:off x="6656544" y="0"/>
          <a:ext cx="2154221" cy="367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Proportion ETHOS 6 entre ¼ et 2/3 </a:t>
          </a:r>
          <a:endParaRPr lang="fr-BE" sz="1900" kern="1200"/>
        </a:p>
      </dsp:txBody>
      <dsp:txXfrm>
        <a:off x="6656544" y="1471321"/>
        <a:ext cx="2154221" cy="1471321"/>
      </dsp:txXfrm>
    </dsp:sp>
    <dsp:sp modelId="{D5AB6925-2690-42D7-A573-8D1375DA56BF}">
      <dsp:nvSpPr>
        <dsp:cNvPr id="0" name=""/>
        <dsp:cNvSpPr/>
      </dsp:nvSpPr>
      <dsp:spPr>
        <a:xfrm>
          <a:off x="7121218" y="220698"/>
          <a:ext cx="1224874" cy="1224874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164F6-3BC7-481D-B622-32BF5436FE6A}">
      <dsp:nvSpPr>
        <dsp:cNvPr id="0" name=""/>
        <dsp:cNvSpPr/>
      </dsp:nvSpPr>
      <dsp:spPr>
        <a:xfrm>
          <a:off x="8875393" y="0"/>
          <a:ext cx="2154221" cy="367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Au moins ¼ n’ont pas de problème de santé</a:t>
          </a:r>
          <a:endParaRPr lang="fr-BE" sz="1900" kern="1200"/>
        </a:p>
      </dsp:txBody>
      <dsp:txXfrm>
        <a:off x="8875393" y="1471321"/>
        <a:ext cx="2154221" cy="1471321"/>
      </dsp:txXfrm>
    </dsp:sp>
    <dsp:sp modelId="{60B9AC9F-CD28-44E0-806E-32C811E30FFB}">
      <dsp:nvSpPr>
        <dsp:cNvPr id="0" name=""/>
        <dsp:cNvSpPr/>
      </dsp:nvSpPr>
      <dsp:spPr>
        <a:xfrm>
          <a:off x="9340066" y="220698"/>
          <a:ext cx="1224874" cy="1224874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58E11-2356-428F-A45E-BBE8AAA24136}">
      <dsp:nvSpPr>
        <dsp:cNvPr id="0" name=""/>
        <dsp:cNvSpPr/>
      </dsp:nvSpPr>
      <dsp:spPr>
        <a:xfrm>
          <a:off x="5469094" y="3064412"/>
          <a:ext cx="45764" cy="5517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F051-5FA2-471E-9BF1-D81CDBCE124A}">
      <dsp:nvSpPr>
        <dsp:cNvPr id="0" name=""/>
        <dsp:cNvSpPr/>
      </dsp:nvSpPr>
      <dsp:spPr>
        <a:xfrm>
          <a:off x="0" y="2768853"/>
          <a:ext cx="11029615" cy="908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Estimer le nombre de personnes sans-abri en Wallonie</a:t>
          </a:r>
          <a:endParaRPr lang="fr-BE" sz="1900" kern="1200" dirty="0"/>
        </a:p>
      </dsp:txBody>
      <dsp:txXfrm>
        <a:off x="0" y="2768853"/>
        <a:ext cx="11029615" cy="908799"/>
      </dsp:txXfrm>
    </dsp:sp>
    <dsp:sp modelId="{850CA030-EBBB-427B-8F1A-6C518763BB39}">
      <dsp:nvSpPr>
        <dsp:cNvPr id="0" name=""/>
        <dsp:cNvSpPr/>
      </dsp:nvSpPr>
      <dsp:spPr>
        <a:xfrm rot="10800000">
          <a:off x="0" y="1384751"/>
          <a:ext cx="11029615" cy="13977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Hypothèse : Le nombre de personnes est proportionnel à la taille du territoire</a:t>
          </a:r>
          <a:br>
            <a:rPr lang="fr-FR" sz="1900" kern="1200" dirty="0"/>
          </a:br>
          <a:r>
            <a:rPr lang="fr-FR" sz="1900" kern="1200" dirty="0"/>
            <a:t> </a:t>
          </a:r>
          <a:endParaRPr lang="fr-BE" sz="1900" kern="1200" dirty="0"/>
        </a:p>
      </dsp:txBody>
      <dsp:txXfrm rot="10800000">
        <a:off x="0" y="1384751"/>
        <a:ext cx="11029615" cy="908205"/>
      </dsp:txXfrm>
    </dsp:sp>
    <dsp:sp modelId="{6EEE8B06-58FE-480F-9122-1F9F2F988A03}">
      <dsp:nvSpPr>
        <dsp:cNvPr id="0" name=""/>
        <dsp:cNvSpPr/>
      </dsp:nvSpPr>
      <dsp:spPr>
        <a:xfrm rot="10800000">
          <a:off x="0" y="650"/>
          <a:ext cx="11029615" cy="13977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 partir des données déjà récoltées</a:t>
          </a:r>
          <a:endParaRPr lang="fr-BE" sz="1900" kern="1200"/>
        </a:p>
      </dsp:txBody>
      <dsp:txXfrm rot="10800000">
        <a:off x="0" y="650"/>
        <a:ext cx="11029615" cy="908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2B96-36F2-40A7-B8DB-7EE6CD936569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56F8-9780-438A-A962-E4AE79BB1FC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033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002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4567" y="3085766"/>
            <a:ext cx="11262866" cy="3304800"/>
          </a:xfrm>
          <a:prstGeom prst="rect">
            <a:avLst/>
          </a:prstGeom>
          <a:solidFill>
            <a:srgbClr val="0021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C42A47-5DB3-42FF-9F5A-D540F4C7AAB7}" type="datetime1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4F8412-26D8-400C-A424-2250A0A5DFB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9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DD-04FF-43C3-9BEC-7E73A540353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202FF1-9B3F-42A9-A0B6-23082F89115D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9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5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E1BCC-65B3-4A2B-A2C4-95C8FFE3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46D77-DB4D-48A3-B850-62B523E4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93F36-DAE3-4410-8A5E-4671091F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2C6BC8-31BC-4952-82B6-3F53FE4B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BAECD-21EE-4DCF-8F75-AA0B67FD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92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667ED-1AF3-4A8B-8537-187C9932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12A14-5E7C-4EC0-B9CF-96BA94AE3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8B7033-11A1-442E-872C-A9B48F2D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329441-FBA0-4194-8D54-85C2F1B1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E8BF75-B5F2-433F-A918-7611D360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626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F5038-74D0-4BE1-BBEA-E39C1B0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D14F3D-9839-49FC-BFF1-8B03A03F4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29646B-6416-4ABD-A995-D87825115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8CDDD7-DEDA-4A93-BD3A-B6B0346B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B6F58B-289C-468D-B54B-51A11017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D37AAA-091E-4811-B53A-7E654293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57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A71FA-55D5-4A93-8F64-BE3A34D3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31E694-8644-4451-96C3-0075C21A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391834-7257-4D0E-AA95-755624D8F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AE8294-C652-4FBC-9D0E-723A17D27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9409DC-50E7-498E-86A0-2D6C2B1F6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1E626B-B5B7-4F74-A07F-2DC982E6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D59A7A-6FA7-4184-B4CA-E37964BC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F563AB-98E1-4BC3-9B09-CF2F55FE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76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DB536-C997-4DAD-BA9E-B830A8DF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8FCC00-35AB-4B90-9E83-B7F5E507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D5355C-5D1A-4864-871E-850571B7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88408A-84CF-435C-9280-B0DF9BE8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463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19C356-5E0C-41E7-93D6-02FDB4FD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9293DA-AFDC-4CBD-9B0C-7BC3B0E6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9A04A1-A6CC-4648-8F9C-125FA2CE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188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E617E-DDCE-4F54-8419-A29A7D85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3CA265-2883-44F2-908B-733F95D6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1CAE4D-C9C4-4416-B749-07414FDA6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47F670-04C8-42CC-A891-FA6AE3D9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169565-8D80-4AD1-A377-A887CA61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9CBB3D-3BF1-4E51-BBC2-FAF8A7AF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27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0021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6B3-3E59-4C9A-B852-2ECFE81439CA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03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9D6C1-AFBB-4FA5-A1B6-4C4A06FF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EA47C71-180E-4D40-8540-A8E8DC126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961E00-C2B5-49FD-8976-8ED222B0C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3A14F3-A881-442D-B3EE-69F45492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E3A2B4-85AB-45A4-B8FC-D68F70D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54CE8E-5198-4BFE-B678-9B32B364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0081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45DF1-7AA0-49E7-898D-8B1FB2F6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7ADF83-4AC6-4BAF-AA29-6F1C03A24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89B87-6EBD-45F2-A231-158C931C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638DD5-2E47-43B9-8F40-884BEB71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BB9C3E-9DE9-4368-B254-F87BDB71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06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E26D108-CC44-4A6D-979B-A6CB98495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D59170-EF1B-4B77-A6DD-432D92B5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E51BE1-8B04-4DF1-9831-48C198C8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FA8E-EFFA-48C4-94CC-B906DE3749E7}" type="datetimeFigureOut">
              <a:rPr lang="nl-BE" smtClean="0"/>
              <a:t>25/04/2024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603772-80BA-489B-B30E-DBFA3CB7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1D29CA-73E8-432F-B30F-92E1D049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439E9-D5B2-4425-B292-36AC7AC2FE2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336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6DC848-ADC8-4714-A07B-E70FAE61694F}" type="datetime1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4F8412-26D8-400C-A424-2250A0A5DFB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3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B367-8AA9-4ECD-852A-12A83D7D8B47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0021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86D3-35FC-470C-8E10-2215BF46ED02}" type="datetime1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FB92-0033-4C27-963C-825F9968A25C}" type="datetime1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0021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4F7A-8DBB-442D-B111-1ADDD6F6DED3}" type="datetime1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D9C0E4-D509-46FC-B01F-FD749188CCD5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2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8786-FBD3-4A02-AA70-094D581DA6E2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9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B92108E-9FD7-4621-AF00-A0E1A254E242}" type="datetime1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44F8412-26D8-400C-A424-2250A0A5DF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12" Type="http://schemas.openxmlformats.org/officeDocument/2006/relationships/comments" Target="../comments/commen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wagener@uclouvain.be" TargetMode="External"/><Relationship Id="rId2" Type="http://schemas.openxmlformats.org/officeDocument/2006/relationships/hyperlink" Target="mailto:nicolas.demoor@uclouvain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ebastien.marlot@spw.wallonie.be" TargetMode="External"/><Relationship Id="rId4" Type="http://schemas.openxmlformats.org/officeDocument/2006/relationships/hyperlink" Target="mailto:beatrice.villette@spw.wallonie.b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10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869CD-FF5C-4799-8AED-63486C0B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b="1" dirty="0"/>
            </a:br>
            <a:r>
              <a:rPr lang="fr-BE" dirty="0"/>
              <a:t>  </a:t>
            </a:r>
            <a:br>
              <a:rPr lang="fr-BE" dirty="0"/>
            </a:br>
            <a:br>
              <a:rPr lang="fr-BE" dirty="0"/>
            </a:br>
            <a:endParaRPr lang="fr-BE" sz="2400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A9F2FAA-3178-480C-AD5B-C761FFCE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540" y="2517706"/>
            <a:ext cx="11120267" cy="1293092"/>
          </a:xfrm>
        </p:spPr>
        <p:txBody>
          <a:bodyPr>
            <a:normAutofit/>
          </a:bodyPr>
          <a:lstStyle/>
          <a:p>
            <a:pPr algn="ctr"/>
            <a:r>
              <a:rPr lang="fr-BE" sz="2400" b="1" i="1" dirty="0"/>
              <a:t>Journée d’étude AMA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590C38-C9A6-4CD2-B0AF-2A6AF454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14" y="6138699"/>
            <a:ext cx="642796" cy="481477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9" y="5589008"/>
            <a:ext cx="1738405" cy="3693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E0962F-79F2-4FDD-93BE-169A165013F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40234" y="5488383"/>
            <a:ext cx="1056032" cy="48450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5E8738E-FF2C-43DD-925B-8357A5709D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20" y="6159964"/>
            <a:ext cx="556260" cy="4845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1B3A6-5805-4C33-AB74-1F5EC0D7F529}"/>
              </a:ext>
            </a:extLst>
          </p:cNvPr>
          <p:cNvSpPr/>
          <p:nvPr/>
        </p:nvSpPr>
        <p:spPr>
          <a:xfrm>
            <a:off x="581193" y="1104032"/>
            <a:ext cx="11074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>
                <a:solidFill>
                  <a:schemeClr val="bg1"/>
                </a:solidFill>
              </a:rPr>
              <a:t>Dénombrements du sans-abrisme et de l’absence de chez-soi 2023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DA869A-A249-F84D-BD3D-7E01797A1B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24" y="5659969"/>
            <a:ext cx="1415889" cy="625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3B2D0C-4083-484A-A7EF-5010444B6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455" y="3246317"/>
            <a:ext cx="1669090" cy="157813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90EE2F-CC51-4D07-87BF-A8A6D6E9B0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80" y="5517846"/>
            <a:ext cx="661464" cy="97155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DA27A3-7CF3-42A9-AB5C-7720A161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1</a:t>
            </a:fld>
            <a:endParaRPr lang="en-GB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803590-007D-46E5-95FA-03E43EF03203}"/>
              </a:ext>
            </a:extLst>
          </p:cNvPr>
          <p:cNvCxnSpPr>
            <a:cxnSpLocks/>
          </p:cNvCxnSpPr>
          <p:nvPr/>
        </p:nvCxnSpPr>
        <p:spPr>
          <a:xfrm>
            <a:off x="928650" y="5209309"/>
            <a:ext cx="1024404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e Relais Social – AMSOM Habitat">
            <a:extLst>
              <a:ext uri="{FF2B5EF4-FFF2-40B4-BE49-F238E27FC236}">
                <a16:creationId xmlns:a16="http://schemas.microsoft.com/office/drawing/2014/main" id="{532AC6DE-ECF1-4214-B56C-F73EC402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53" y="5468386"/>
            <a:ext cx="1415890" cy="8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DE8A91-1CFE-4472-A95A-8F68358C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10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D2CFAC-6E14-4F18-9388-4FE6566B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la Louvière</a:t>
            </a:r>
            <a:endParaRPr lang="fr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B8448-12A9-427F-9D96-30BBBD3E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03" y="2305351"/>
            <a:ext cx="5377394" cy="3822991"/>
          </a:xfrm>
          <a:prstGeom prst="roundRect">
            <a:avLst/>
          </a:prstGeom>
          <a:ln>
            <a:solidFill>
              <a:srgbClr val="D3D1BE"/>
            </a:solidFill>
          </a:ln>
        </p:spPr>
      </p:pic>
    </p:spTree>
    <p:extLst>
      <p:ext uri="{BB962C8B-B14F-4D97-AF65-F5344CB8AC3E}">
        <p14:creationId xmlns:p14="http://schemas.microsoft.com/office/powerpoint/2010/main" val="218033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3C7DAE-4D9E-4E5E-A04A-30A207EE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11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2A38A-59FA-46FE-9A08-279818C87701}"/>
              </a:ext>
            </a:extLst>
          </p:cNvPr>
          <p:cNvSpPr/>
          <p:nvPr/>
        </p:nvSpPr>
        <p:spPr>
          <a:xfrm>
            <a:off x="9368524" y="743309"/>
            <a:ext cx="237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Korolev Bold" panose="02000000000000000000" pitchFamily="2" charset="0"/>
              </a:rPr>
              <a:t>LA LOUVIERE</a:t>
            </a:r>
            <a:endParaRPr lang="x-none" dirty="0">
              <a:latin typeface="Korolev Bold" panose="02000000000000000000" pitchFamily="2" charset="0"/>
            </a:endParaRPr>
          </a:p>
        </p:txBody>
      </p:sp>
      <p:graphicFrame>
        <p:nvGraphicFramePr>
          <p:cNvPr id="5" name="Table 21">
            <a:extLst>
              <a:ext uri="{FF2B5EF4-FFF2-40B4-BE49-F238E27FC236}">
                <a16:creationId xmlns:a16="http://schemas.microsoft.com/office/drawing/2014/main" id="{D72C4072-EC1B-4353-A972-5EBE1DB7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90090"/>
              </p:ext>
            </p:extLst>
          </p:nvPr>
        </p:nvGraphicFramePr>
        <p:xfrm>
          <a:off x="689697" y="2024011"/>
          <a:ext cx="10812606" cy="302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955">
                  <a:extLst>
                    <a:ext uri="{9D8B030D-6E8A-4147-A177-3AD203B41FA5}">
                      <a16:colId xmlns:a16="http://schemas.microsoft.com/office/drawing/2014/main" val="2167875887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80944636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90606128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307491752"/>
                    </a:ext>
                  </a:extLst>
                </a:gridCol>
                <a:gridCol w="1283880">
                  <a:extLst>
                    <a:ext uri="{9D8B030D-6E8A-4147-A177-3AD203B41FA5}">
                      <a16:colId xmlns:a16="http://schemas.microsoft.com/office/drawing/2014/main" val="2915168376"/>
                    </a:ext>
                  </a:extLst>
                </a:gridCol>
                <a:gridCol w="1449160">
                  <a:extLst>
                    <a:ext uri="{9D8B030D-6E8A-4147-A177-3AD203B41FA5}">
                      <a16:colId xmlns:a16="http://schemas.microsoft.com/office/drawing/2014/main" val="127609394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87961659"/>
                    </a:ext>
                  </a:extLst>
                </a:gridCol>
              </a:tblGrid>
              <a:tr h="521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Catégorie ETHOS Light</a:t>
                      </a:r>
                      <a:endParaRPr lang="nl-BE" sz="1300" noProof="0">
                        <a:solidFill>
                          <a:schemeClr val="bg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Adultes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(#440)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%</a:t>
                      </a:r>
                      <a:endParaRPr lang="en-US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Dont hommes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 </a:t>
                      </a:r>
                      <a:r>
                        <a:rPr lang="en-GB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Dont femmes </a:t>
                      </a:r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Enfants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(#84)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%</a:t>
                      </a:r>
                      <a:b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</a:br>
                      <a:endParaRPr lang="x-none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3940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1 - Espace 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11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2,5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90,9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9,1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0,0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391949"/>
                  </a:ext>
                </a:extLst>
              </a:tr>
              <a:tr h="242813">
                <a:tc>
                  <a:txBody>
                    <a:bodyPr/>
                    <a:lstStyle/>
                    <a:p>
                      <a:r>
                        <a:rPr lang="fr-BE" sz="1100" b="1" noProof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2 - Hébergement d'urgence (abri de nuit,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79,2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23827"/>
                  </a:ext>
                </a:extLst>
              </a:tr>
              <a:tr h="357396">
                <a:tc>
                  <a:txBody>
                    <a:bodyPr/>
                    <a:lstStyle/>
                    <a:p>
                      <a:pPr algn="l"/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3 - Foyer d'hébergement (maison d’accueil, logement de transit,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49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11,1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53,1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46,9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28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33,3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794882"/>
                  </a:ext>
                </a:extLst>
              </a:tr>
              <a:tr h="357396">
                <a:tc>
                  <a:txBody>
                    <a:bodyPr/>
                    <a:lstStyle/>
                    <a:p>
                      <a:pPr algn="l"/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4 - En institution (ILA, santé mentale, prison, aide à la jeunesse,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14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3,2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71,4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28,6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4,8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9421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5 - Lieu non conventionnel (tente, garage, squat, …)</a:t>
                      </a:r>
                      <a:endParaRPr lang="nl-BE" sz="1100" b="1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42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9,5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83,3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16,7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3,6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278554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6 - Chez des parents / amis / tiers</a:t>
                      </a:r>
                      <a:endParaRPr lang="nl-BE" sz="1100" b="1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293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66,6</a:t>
                      </a:r>
                      <a:endParaRPr lang="x-none" sz="1100" b="0" kern="120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65,9</a:t>
                      </a:r>
                      <a:endParaRPr lang="x-none" sz="1100" b="0" kern="120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34,1</a:t>
                      </a:r>
                      <a:endParaRPr lang="x-none" sz="1100" b="0" kern="120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47</a:t>
                      </a:r>
                      <a:endParaRPr lang="x-none" sz="1100" b="0" kern="120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59,9</a:t>
                      </a:r>
                      <a:endParaRPr lang="x-none" sz="1100" b="0" kern="120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039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7 - Menace d'expulsion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6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1,4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33,3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66,7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2,4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156544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nl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Situation 28/10 inconnue, sans-abrisme confirmé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1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0,2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100,0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0,0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0,0</a:t>
                      </a:r>
                      <a:endParaRPr lang="x-none" sz="1100" b="0" dirty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9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8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DE8A91-1CFE-4472-A95A-8F68358C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12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D2CFAC-6E14-4F18-9388-4FE6566B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province de Luxembourg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7D0AD-79A4-4268-B388-C22511DF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95" y="1895741"/>
            <a:ext cx="3235207" cy="4425521"/>
          </a:xfrm>
          <a:prstGeom prst="roundRect">
            <a:avLst/>
          </a:prstGeom>
          <a:ln>
            <a:solidFill>
              <a:srgbClr val="D3D1BE"/>
            </a:solidFill>
          </a:ln>
        </p:spPr>
      </p:pic>
    </p:spTree>
    <p:extLst>
      <p:ext uri="{BB962C8B-B14F-4D97-AF65-F5344CB8AC3E}">
        <p14:creationId xmlns:p14="http://schemas.microsoft.com/office/powerpoint/2010/main" val="408373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3C7DAE-4D9E-4E5E-A04A-30A207EE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13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2A38A-59FA-46FE-9A08-279818C87701}"/>
              </a:ext>
            </a:extLst>
          </p:cNvPr>
          <p:cNvSpPr/>
          <p:nvPr/>
        </p:nvSpPr>
        <p:spPr>
          <a:xfrm>
            <a:off x="8734926" y="743309"/>
            <a:ext cx="3013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Korolev Bold" panose="02000000000000000000" pitchFamily="2" charset="0"/>
              </a:rPr>
              <a:t>PROVINCE DE LUXEMBOURG</a:t>
            </a:r>
            <a:endParaRPr lang="x-none" dirty="0">
              <a:latin typeface="Korolev Bold" panose="02000000000000000000" pitchFamily="2" charset="0"/>
            </a:endParaRPr>
          </a:p>
        </p:txBody>
      </p:sp>
      <p:graphicFrame>
        <p:nvGraphicFramePr>
          <p:cNvPr id="7" name="Table 21">
            <a:extLst>
              <a:ext uri="{FF2B5EF4-FFF2-40B4-BE49-F238E27FC236}">
                <a16:creationId xmlns:a16="http://schemas.microsoft.com/office/drawing/2014/main" id="{93F82B93-6EF5-4857-BEE0-57FBAD9BC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76559"/>
              </p:ext>
            </p:extLst>
          </p:nvPr>
        </p:nvGraphicFramePr>
        <p:xfrm>
          <a:off x="689697" y="2024011"/>
          <a:ext cx="10812606" cy="302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955">
                  <a:extLst>
                    <a:ext uri="{9D8B030D-6E8A-4147-A177-3AD203B41FA5}">
                      <a16:colId xmlns:a16="http://schemas.microsoft.com/office/drawing/2014/main" val="2167875887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80944636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90606128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307491752"/>
                    </a:ext>
                  </a:extLst>
                </a:gridCol>
                <a:gridCol w="1283880">
                  <a:extLst>
                    <a:ext uri="{9D8B030D-6E8A-4147-A177-3AD203B41FA5}">
                      <a16:colId xmlns:a16="http://schemas.microsoft.com/office/drawing/2014/main" val="2915168376"/>
                    </a:ext>
                  </a:extLst>
                </a:gridCol>
                <a:gridCol w="1449160">
                  <a:extLst>
                    <a:ext uri="{9D8B030D-6E8A-4147-A177-3AD203B41FA5}">
                      <a16:colId xmlns:a16="http://schemas.microsoft.com/office/drawing/2014/main" val="127609394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87961659"/>
                    </a:ext>
                  </a:extLst>
                </a:gridCol>
              </a:tblGrid>
              <a:tr h="521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Catégorie ETHOS Light</a:t>
                      </a:r>
                      <a:endParaRPr lang="nl-BE" sz="1300" noProof="0">
                        <a:solidFill>
                          <a:schemeClr val="bg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Adultes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(#1 021)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%</a:t>
                      </a:r>
                      <a:endParaRPr lang="en-US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Dont hommes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 </a:t>
                      </a:r>
                      <a:r>
                        <a:rPr lang="en-GB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Dont femmes </a:t>
                      </a:r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Enfants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(#373)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%</a:t>
                      </a:r>
                      <a:b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</a:br>
                      <a:endParaRPr lang="x-none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3940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1 - Espace 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44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4,3</a:t>
                      </a:r>
                      <a:endParaRPr lang="x-none" sz="1100" b="0" kern="120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81,8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18,2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391949"/>
                  </a:ext>
                </a:extLst>
              </a:tr>
              <a:tr h="242813">
                <a:tc>
                  <a:txBody>
                    <a:bodyPr/>
                    <a:lstStyle/>
                    <a:p>
                      <a:r>
                        <a:rPr lang="fr-BE" sz="1100" b="1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2 - Hébergement d'urgence (abri de nuit,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82,6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23827"/>
                  </a:ext>
                </a:extLst>
              </a:tr>
              <a:tr h="357396">
                <a:tc>
                  <a:txBody>
                    <a:bodyPr/>
                    <a:lstStyle/>
                    <a:p>
                      <a:pPr algn="l"/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3 - Foyer d'hébergement (maison d’accueil, logement de transit,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303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29,7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39,6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794882"/>
                  </a:ext>
                </a:extLst>
              </a:tr>
              <a:tr h="357396">
                <a:tc>
                  <a:txBody>
                    <a:bodyPr/>
                    <a:lstStyle/>
                    <a:p>
                      <a:pPr algn="l"/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4 - En institution (ILA, santé mentale, prison, aide à la jeunesse,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73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7,1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9421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5 - Lieu non conventionnel (tente, garage, squat, …)</a:t>
                      </a:r>
                      <a:endParaRPr lang="nl-BE" sz="1100" b="1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267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26,2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36,7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278554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6 - Chez des parents / amis / tiers</a:t>
                      </a:r>
                      <a:endParaRPr lang="nl-BE" sz="1100" b="1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269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26,3</a:t>
                      </a:r>
                      <a:endParaRPr lang="x-none" sz="1100" b="0" kern="120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57,2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18,7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039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7 - Menace d'expulsion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37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3,6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59,5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9,4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156544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nl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Situation 28/10 inconnue, sans-abrisme confirmé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5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0,5</a:t>
                      </a:r>
                      <a:endParaRPr lang="x-none" sz="1100" b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80,0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9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9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7FCCE-8804-4185-AFD4-C7D81D0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généraux et tendances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99C38-F6C9-4C34-BAD1-28A67ECCA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 dénombrements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6AABE-CDEA-4220-A2F2-F4B6D2B2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8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E2FBA-EF28-438D-BB71-D5AECACE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  <a:endParaRPr lang="fr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0BD5717-9AE6-45BA-A2BC-B7389A0B5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714890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B4A06B-3CBE-448F-B23C-0B331DCD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15</a:t>
            </a:fld>
            <a:endParaRPr lang="en-GB"/>
          </a:p>
        </p:txBody>
      </p:sp>
      <p:pic>
        <p:nvPicPr>
          <p:cNvPr id="4098" name="Picture 2" descr="Gallic rooster ">
            <a:extLst>
              <a:ext uri="{FF2B5EF4-FFF2-40B4-BE49-F238E27FC236}">
                <a16:creationId xmlns:a16="http://schemas.microsoft.com/office/drawing/2014/main" id="{5AD14A94-3B46-44F4-9ACA-15A3F894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21" y="237464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ople ">
            <a:extLst>
              <a:ext uri="{FF2B5EF4-FFF2-40B4-BE49-F238E27FC236}">
                <a16:creationId xmlns:a16="http://schemas.microsoft.com/office/drawing/2014/main" id="{B63F5A05-46EF-4A67-83CD-4FE771E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82" y="3628055"/>
            <a:ext cx="771330" cy="7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ister and Brother ">
            <a:extLst>
              <a:ext uri="{FF2B5EF4-FFF2-40B4-BE49-F238E27FC236}">
                <a16:creationId xmlns:a16="http://schemas.microsoft.com/office/drawing/2014/main" id="{1529991F-4028-47CC-9F87-1238E881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21" y="5043199"/>
            <a:ext cx="572277" cy="5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E2FBA-EF28-438D-BB71-D5AECACE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Territoire couvert</a:t>
            </a:r>
            <a:endParaRPr lang="fr-BE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B49E713-1C30-4C7B-89A2-E56D25F3C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803359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B4A06B-3CBE-448F-B23C-0B331DCD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16</a:t>
            </a:fld>
            <a:endParaRPr lang="en-GB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B163341-6B83-43E3-AF26-04C29B446600}"/>
              </a:ext>
            </a:extLst>
          </p:cNvPr>
          <p:cNvSpPr/>
          <p:nvPr/>
        </p:nvSpPr>
        <p:spPr>
          <a:xfrm>
            <a:off x="6986546" y="2485506"/>
            <a:ext cx="1215062" cy="51895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9C3EB0E-FDA4-4E43-A346-E4918F26349B}"/>
              </a:ext>
            </a:extLst>
          </p:cNvPr>
          <p:cNvSpPr/>
          <p:nvPr/>
        </p:nvSpPr>
        <p:spPr>
          <a:xfrm>
            <a:off x="6986546" y="4252102"/>
            <a:ext cx="1280376" cy="51895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284417-41BB-4744-B55A-ACD6CA28ABD1}"/>
              </a:ext>
            </a:extLst>
          </p:cNvPr>
          <p:cNvSpPr txBox="1"/>
          <p:nvPr/>
        </p:nvSpPr>
        <p:spPr>
          <a:xfrm>
            <a:off x="8353452" y="2560315"/>
            <a:ext cx="155275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Population wallonne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3AC545-B3D9-41BF-AECA-078756D8B60E}"/>
              </a:ext>
            </a:extLst>
          </p:cNvPr>
          <p:cNvSpPr txBox="1"/>
          <p:nvPr/>
        </p:nvSpPr>
        <p:spPr>
          <a:xfrm>
            <a:off x="8353451" y="4252102"/>
            <a:ext cx="170494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Population dénombrée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8321FB-F3BF-4E6E-904E-8B1CAC2465DE}"/>
              </a:ext>
            </a:extLst>
          </p:cNvPr>
          <p:cNvSpPr txBox="1"/>
          <p:nvPr/>
        </p:nvSpPr>
        <p:spPr>
          <a:xfrm>
            <a:off x="986170" y="3557598"/>
            <a:ext cx="2624777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tiers de la Wallonie a été dénombrée (33%)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C8145-A417-4AA4-8C87-98D61C8D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sur 7 territoires</a:t>
            </a:r>
            <a:endParaRPr lang="fr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65848B8-87FB-44B1-A79A-A70FA13AA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558014"/>
              </p:ext>
            </p:extLst>
          </p:nvPr>
        </p:nvGraphicFramePr>
        <p:xfrm>
          <a:off x="1908673" y="1914681"/>
          <a:ext cx="8374653" cy="424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551">
                  <a:extLst>
                    <a:ext uri="{9D8B030D-6E8A-4147-A177-3AD203B41FA5}">
                      <a16:colId xmlns:a16="http://schemas.microsoft.com/office/drawing/2014/main" val="3618448643"/>
                    </a:ext>
                  </a:extLst>
                </a:gridCol>
                <a:gridCol w="2791551">
                  <a:extLst>
                    <a:ext uri="{9D8B030D-6E8A-4147-A177-3AD203B41FA5}">
                      <a16:colId xmlns:a16="http://schemas.microsoft.com/office/drawing/2014/main" val="3023134869"/>
                    </a:ext>
                  </a:extLst>
                </a:gridCol>
                <a:gridCol w="2791551">
                  <a:extLst>
                    <a:ext uri="{9D8B030D-6E8A-4147-A177-3AD203B41FA5}">
                      <a16:colId xmlns:a16="http://schemas.microsoft.com/office/drawing/2014/main" val="3392120502"/>
                    </a:ext>
                  </a:extLst>
                </a:gridCol>
              </a:tblGrid>
              <a:tr h="405773">
                <a:tc>
                  <a:txBody>
                    <a:bodyPr/>
                    <a:lstStyle/>
                    <a:p>
                      <a:r>
                        <a:rPr lang="fr-FR" dirty="0"/>
                        <a:t>Territoire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Adultes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Enfants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83469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fr-FR" dirty="0"/>
                        <a:t>Charleroi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959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74029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fr-FR" dirty="0"/>
                        <a:t>Namur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874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272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99799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fr-FR" dirty="0"/>
                        <a:t>Tournai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96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55408"/>
                  </a:ext>
                </a:extLst>
              </a:tr>
              <a:tr h="700376">
                <a:tc>
                  <a:txBody>
                    <a:bodyPr/>
                    <a:lstStyle/>
                    <a:p>
                      <a:r>
                        <a:rPr lang="fr-FR" dirty="0"/>
                        <a:t>Pr. Brabant wallon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621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267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99790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fr-FR" dirty="0"/>
                        <a:t>La Louvière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440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978048"/>
                  </a:ext>
                </a:extLst>
              </a:tr>
              <a:tr h="700376">
                <a:tc>
                  <a:txBody>
                    <a:bodyPr/>
                    <a:lstStyle/>
                    <a:p>
                      <a:r>
                        <a:rPr lang="fr-FR" dirty="0"/>
                        <a:t>Arr. Mons-Borinage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1 053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284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98500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fr-FR" dirty="0"/>
                        <a:t>Pr. Luxembourg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1 021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373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49737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5 376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1 576</a:t>
                      </a:r>
                      <a:endParaRPr lang="fr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40471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7B1128-5DD1-489E-8407-BAF21B24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0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A1274-443A-4350-878C-F5B30FEC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5023990"/>
            <a:ext cx="11029616" cy="1013800"/>
          </a:xfrm>
        </p:spPr>
        <p:txBody>
          <a:bodyPr/>
          <a:lstStyle/>
          <a:p>
            <a:r>
              <a:rPr lang="fr-FR" dirty="0"/>
              <a:t>Les jeunes adultes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64AC9-EA7B-418A-AAC6-73ACD13C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Copains, Gens, Hommes, Personnes, Debout">
            <a:extLst>
              <a:ext uri="{FF2B5EF4-FFF2-40B4-BE49-F238E27FC236}">
                <a16:creationId xmlns:a16="http://schemas.microsoft.com/office/drawing/2014/main" id="{4592F83C-100C-414F-8616-93B4AF5E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34181" cy="83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964FD29-B859-4D94-B083-BEA02BE57598}"/>
              </a:ext>
            </a:extLst>
          </p:cNvPr>
          <p:cNvSpPr txBox="1">
            <a:spLocks/>
          </p:cNvSpPr>
          <p:nvPr/>
        </p:nvSpPr>
        <p:spPr>
          <a:xfrm>
            <a:off x="1581856" y="115560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Focus sur Les jeunes adultes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C8D3572-A379-44C3-91DE-6D8543AAA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883839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BB28DB-86E5-40ED-BE9C-F42A72B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7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6D68F-95F5-41FF-BBA7-D7EA3E60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49963-1756-4D41-B65D-ACEBCF0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Rappel méthode</a:t>
            </a:r>
          </a:p>
          <a:p>
            <a:r>
              <a:rPr lang="fr-FR" dirty="0"/>
              <a:t>Carte des dénombrements</a:t>
            </a:r>
          </a:p>
          <a:p>
            <a:r>
              <a:rPr lang="fr-FR" dirty="0"/>
              <a:t>Résultats 2023</a:t>
            </a:r>
          </a:p>
          <a:p>
            <a:r>
              <a:rPr lang="fr-FR" dirty="0"/>
              <a:t>Résultats généraux et tendances</a:t>
            </a:r>
          </a:p>
          <a:p>
            <a:pPr lvl="1"/>
            <a:r>
              <a:rPr lang="fr-FR" dirty="0"/>
              <a:t>Focus sur les jeunes adultes</a:t>
            </a:r>
          </a:p>
          <a:p>
            <a:pPr lvl="1"/>
            <a:r>
              <a:rPr lang="fr-FR" dirty="0"/>
              <a:t>Focus sur les personnes en situation « bas seuil »</a:t>
            </a:r>
          </a:p>
          <a:p>
            <a:pPr lvl="1"/>
            <a:r>
              <a:rPr lang="fr-FR" dirty="0"/>
              <a:t>Focus sur les personnes ayant des problèmes psychiques/psychiatriques</a:t>
            </a:r>
          </a:p>
          <a:p>
            <a:r>
              <a:rPr lang="fr-FR" dirty="0"/>
              <a:t>Projections</a:t>
            </a:r>
          </a:p>
          <a:p>
            <a:r>
              <a:rPr lang="fr-FR" dirty="0"/>
              <a:t>Conclusions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91C360-3D00-4BF7-A36D-800B9D75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6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860BA-52FF-44C4-A337-4AC6538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caractéristiques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9D291-8687-4E59-A2F5-EC70D659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51023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40,5%</a:t>
            </a:r>
            <a:endParaRPr lang="fr-BE" sz="28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89AA31-9B90-4D6E-A578-B34A08B0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20</a:t>
            </a:fld>
            <a:endParaRPr lang="en-GB"/>
          </a:p>
        </p:txBody>
      </p:sp>
      <p:pic>
        <p:nvPicPr>
          <p:cNvPr id="1032" name="Picture 8" descr="Female">
            <a:extLst>
              <a:ext uri="{FF2B5EF4-FFF2-40B4-BE49-F238E27FC236}">
                <a16:creationId xmlns:a16="http://schemas.microsoft.com/office/drawing/2014/main" id="{49F48227-438F-463A-970A-9E33A5B5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4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5BD8977-AB00-4DA6-A2C8-A05BC0D8EEF8}"/>
              </a:ext>
            </a:extLst>
          </p:cNvPr>
          <p:cNvGrpSpPr/>
          <p:nvPr/>
        </p:nvGrpSpPr>
        <p:grpSpPr>
          <a:xfrm>
            <a:off x="2500315" y="4029240"/>
            <a:ext cx="1466850" cy="1926897"/>
            <a:chOff x="3559628" y="1909149"/>
            <a:chExt cx="1466850" cy="1926897"/>
          </a:xfrm>
        </p:grpSpPr>
        <p:pic>
          <p:nvPicPr>
            <p:cNvPr id="1034" name="Picture 10" descr="Belgium ">
              <a:extLst>
                <a:ext uri="{FF2B5EF4-FFF2-40B4-BE49-F238E27FC236}">
                  <a16:creationId xmlns:a16="http://schemas.microsoft.com/office/drawing/2014/main" id="{85DDC524-011D-4657-A614-F0C046B42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28" y="190914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space réservé du contenu 2">
              <a:extLst>
                <a:ext uri="{FF2B5EF4-FFF2-40B4-BE49-F238E27FC236}">
                  <a16:creationId xmlns:a16="http://schemas.microsoft.com/office/drawing/2014/main" id="{EB751D4C-4654-4AA0-B36D-60D860002D71}"/>
                </a:ext>
              </a:extLst>
            </p:cNvPr>
            <p:cNvSpPr txBox="1">
              <a:spLocks/>
            </p:cNvSpPr>
            <p:nvPr/>
          </p:nvSpPr>
          <p:spPr>
            <a:xfrm>
              <a:off x="3559628" y="3102715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75,8%</a:t>
              </a:r>
              <a:endParaRPr lang="fr-BE" sz="28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203B695-BF15-4E53-AC81-B2C9D200BB26}"/>
              </a:ext>
            </a:extLst>
          </p:cNvPr>
          <p:cNvGrpSpPr/>
          <p:nvPr/>
        </p:nvGrpSpPr>
        <p:grpSpPr>
          <a:xfrm>
            <a:off x="3967165" y="1935186"/>
            <a:ext cx="1466850" cy="1768428"/>
            <a:chOff x="5242832" y="4919499"/>
            <a:chExt cx="1466850" cy="1768428"/>
          </a:xfrm>
        </p:grpSpPr>
        <p:pic>
          <p:nvPicPr>
            <p:cNvPr id="1036" name="Picture 12" descr="Ban ">
              <a:extLst>
                <a:ext uri="{FF2B5EF4-FFF2-40B4-BE49-F238E27FC236}">
                  <a16:creationId xmlns:a16="http://schemas.microsoft.com/office/drawing/2014/main" id="{0F1EB395-6766-4963-8EDA-883BC3AEC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832" y="491949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9F7E538-24CC-4B7D-985C-CCCD5D64940D}"/>
                </a:ext>
              </a:extLst>
            </p:cNvPr>
            <p:cNvSpPr txBox="1">
              <a:spLocks/>
            </p:cNvSpPr>
            <p:nvPr/>
          </p:nvSpPr>
          <p:spPr>
            <a:xfrm>
              <a:off x="5242832" y="5954596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21,9%</a:t>
              </a:r>
              <a:endParaRPr lang="fr-BE" sz="2800" b="1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0BBFE5-33A6-4505-B714-80E081B02554}"/>
              </a:ext>
            </a:extLst>
          </p:cNvPr>
          <p:cNvGrpSpPr/>
          <p:nvPr/>
        </p:nvGrpSpPr>
        <p:grpSpPr>
          <a:xfrm>
            <a:off x="5949043" y="3851023"/>
            <a:ext cx="1466850" cy="1957871"/>
            <a:chOff x="8367032" y="3199048"/>
            <a:chExt cx="1466850" cy="1957871"/>
          </a:xfrm>
        </p:grpSpPr>
        <p:pic>
          <p:nvPicPr>
            <p:cNvPr id="1038" name="Picture 14" descr="Assistance ">
              <a:extLst>
                <a:ext uri="{FF2B5EF4-FFF2-40B4-BE49-F238E27FC236}">
                  <a16:creationId xmlns:a16="http://schemas.microsoft.com/office/drawing/2014/main" id="{6A50F6DB-DD49-454D-A320-141F831C8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857" y="319904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5854999F-7A89-4B3E-ABC1-7A8998135A67}"/>
                </a:ext>
              </a:extLst>
            </p:cNvPr>
            <p:cNvSpPr txBox="1">
              <a:spLocks/>
            </p:cNvSpPr>
            <p:nvPr/>
          </p:nvSpPr>
          <p:spPr>
            <a:xfrm>
              <a:off x="8367032" y="4423588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44,9%</a:t>
              </a:r>
              <a:endParaRPr lang="fr-BE" sz="2800" b="1" dirty="0"/>
            </a:p>
          </p:txBody>
        </p:sp>
      </p:grpSp>
      <p:pic>
        <p:nvPicPr>
          <p:cNvPr id="1040" name="Picture 16" descr="Brainstorming ">
            <a:extLst>
              <a:ext uri="{FF2B5EF4-FFF2-40B4-BE49-F238E27FC236}">
                <a16:creationId xmlns:a16="http://schemas.microsoft.com/office/drawing/2014/main" id="{8AD0BC94-CB93-4868-8E81-D6AD9A30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7" y="1886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9508620-294F-4A36-9737-8B40404B32B0}"/>
              </a:ext>
            </a:extLst>
          </p:cNvPr>
          <p:cNvSpPr txBox="1">
            <a:spLocks/>
          </p:cNvSpPr>
          <p:nvPr/>
        </p:nvSpPr>
        <p:spPr>
          <a:xfrm>
            <a:off x="7919357" y="3029094"/>
            <a:ext cx="1462768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800" b="1" dirty="0"/>
              <a:t>14,3%</a:t>
            </a:r>
            <a:endParaRPr lang="fr-BE" sz="2800" b="1" dirty="0"/>
          </a:p>
        </p:txBody>
      </p:sp>
      <p:pic>
        <p:nvPicPr>
          <p:cNvPr id="1042" name="Picture 18" descr="Pills ">
            <a:extLst>
              <a:ext uri="{FF2B5EF4-FFF2-40B4-BE49-F238E27FC236}">
                <a16:creationId xmlns:a16="http://schemas.microsoft.com/office/drawing/2014/main" id="{72822518-B823-4E71-AD22-E8BCE73E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71" y="40118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E588956B-0DB5-4282-9760-64B210378CA0}"/>
              </a:ext>
            </a:extLst>
          </p:cNvPr>
          <p:cNvSpPr txBox="1">
            <a:spLocks/>
          </p:cNvSpPr>
          <p:nvPr/>
        </p:nvSpPr>
        <p:spPr>
          <a:xfrm>
            <a:off x="9275987" y="5203958"/>
            <a:ext cx="1462768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800" b="1" dirty="0"/>
              <a:t>13,1%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29508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864A4-6764-484A-94E4-A83BF792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de logement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C8D6CE-6996-40AE-9348-890D9A16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45B2761-0860-4988-B10D-F11C73FB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30861"/>
              </p:ext>
            </p:extLst>
          </p:nvPr>
        </p:nvGraphicFramePr>
        <p:xfrm>
          <a:off x="1116645" y="1846585"/>
          <a:ext cx="10035769" cy="4810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0048">
                  <a:extLst>
                    <a:ext uri="{9D8B030D-6E8A-4147-A177-3AD203B41FA5}">
                      <a16:colId xmlns:a16="http://schemas.microsoft.com/office/drawing/2014/main" val="263121972"/>
                    </a:ext>
                  </a:extLst>
                </a:gridCol>
                <a:gridCol w="2175450">
                  <a:extLst>
                    <a:ext uri="{9D8B030D-6E8A-4147-A177-3AD203B41FA5}">
                      <a16:colId xmlns:a16="http://schemas.microsoft.com/office/drawing/2014/main" val="2423433659"/>
                    </a:ext>
                  </a:extLst>
                </a:gridCol>
                <a:gridCol w="2510271">
                  <a:extLst>
                    <a:ext uri="{9D8B030D-6E8A-4147-A177-3AD203B41FA5}">
                      <a16:colId xmlns:a16="http://schemas.microsoft.com/office/drawing/2014/main" val="579345365"/>
                    </a:ext>
                  </a:extLst>
                </a:gridCol>
              </a:tblGrid>
              <a:tr h="514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 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Fréquence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Pourcentage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049394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Dans l’espace public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876332"/>
                  </a:ext>
                </a:extLst>
              </a:tr>
              <a:tr h="401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En hébergement d’urgence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635120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En foyer d’hébergement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940978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En institution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616144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Dans un logement non conventionnel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583008"/>
                  </a:ext>
                </a:extLst>
              </a:tr>
              <a:tr h="585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Chez des amis, de la famille ou des tiers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724501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Sous menace d’expulsion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442247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Inconnu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7306852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BE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1095</a:t>
                      </a:r>
                      <a:endParaRPr lang="fr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fr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86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5678E-D1EB-4401-9EDF-59595427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Passe en institution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BD1C7-2729-4A26-935A-B0ACF6AF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22</a:t>
            </a:fld>
            <a:endParaRPr lang="en-GB"/>
          </a:p>
        </p:txBody>
      </p:sp>
      <p:pic>
        <p:nvPicPr>
          <p:cNvPr id="2052" name="Picture 4" descr="Jail ">
            <a:extLst>
              <a:ext uri="{FF2B5EF4-FFF2-40B4-BE49-F238E27FC236}">
                <a16:creationId xmlns:a16="http://schemas.microsoft.com/office/drawing/2014/main" id="{138BC33E-02DD-4B6D-AC24-AAD38933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9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2665E2F-CE98-4C72-8743-D18F4E5A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737" y="4038600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5,4%</a:t>
            </a:r>
            <a:endParaRPr lang="fr-BE" sz="28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F4AFB2-7145-41A9-B02E-BCB180618C43}"/>
              </a:ext>
            </a:extLst>
          </p:cNvPr>
          <p:cNvGrpSpPr/>
          <p:nvPr/>
        </p:nvGrpSpPr>
        <p:grpSpPr>
          <a:xfrm>
            <a:off x="4978174" y="2697616"/>
            <a:ext cx="1579673" cy="2074313"/>
            <a:chOff x="4978174" y="2697616"/>
            <a:chExt cx="1579673" cy="2074313"/>
          </a:xfrm>
        </p:grpSpPr>
        <p:pic>
          <p:nvPicPr>
            <p:cNvPr id="2054" name="Picture 6" descr="Health ">
              <a:extLst>
                <a:ext uri="{FF2B5EF4-FFF2-40B4-BE49-F238E27FC236}">
                  <a16:creationId xmlns:a16="http://schemas.microsoft.com/office/drawing/2014/main" id="{B43750DB-4E13-4533-811E-4B1892680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74" y="2697616"/>
              <a:ext cx="1462768" cy="14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7E1A759F-EC99-4CE0-AAE4-152C4C9C61AC}"/>
                </a:ext>
              </a:extLst>
            </p:cNvPr>
            <p:cNvSpPr txBox="1">
              <a:spLocks/>
            </p:cNvSpPr>
            <p:nvPr/>
          </p:nvSpPr>
          <p:spPr>
            <a:xfrm>
              <a:off x="5095079" y="4038598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10,9%</a:t>
              </a:r>
              <a:endParaRPr lang="fr-BE" sz="28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8B80810-A1F1-483D-BF79-4FDDE836C126}"/>
              </a:ext>
            </a:extLst>
          </p:cNvPr>
          <p:cNvGrpSpPr/>
          <p:nvPr/>
        </p:nvGrpSpPr>
        <p:grpSpPr>
          <a:xfrm>
            <a:off x="8651421" y="2798888"/>
            <a:ext cx="1544851" cy="2074316"/>
            <a:chOff x="8651421" y="2819399"/>
            <a:chExt cx="1544851" cy="2074316"/>
          </a:xfrm>
        </p:grpSpPr>
        <p:pic>
          <p:nvPicPr>
            <p:cNvPr id="2058" name="Picture 10" descr="Outils - Mentor Jeunes">
              <a:extLst>
                <a:ext uri="{FF2B5EF4-FFF2-40B4-BE49-F238E27FC236}">
                  <a16:creationId xmlns:a16="http://schemas.microsoft.com/office/drawing/2014/main" id="{4D355F54-7C43-43A4-A5C4-F34D964D4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421" y="2819399"/>
              <a:ext cx="1544851" cy="158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BDC79E5-B864-406E-9A16-930A1D8F07C4}"/>
                </a:ext>
              </a:extLst>
            </p:cNvPr>
            <p:cNvSpPr txBox="1">
              <a:spLocks/>
            </p:cNvSpPr>
            <p:nvPr/>
          </p:nvSpPr>
          <p:spPr>
            <a:xfrm>
              <a:off x="8692462" y="4160384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14,2%</a:t>
              </a:r>
              <a:endParaRPr lang="fr-B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9221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4C857-D2B9-4C60-BE46-74D785F5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Profils particuliers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26529D-E27F-4786-B810-9363D7E3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23</a:t>
            </a:fld>
            <a:endParaRPr lang="en-GB"/>
          </a:p>
        </p:txBody>
      </p:sp>
      <p:pic>
        <p:nvPicPr>
          <p:cNvPr id="3074" name="Picture 2" descr="Housing First">
            <a:extLst>
              <a:ext uri="{FF2B5EF4-FFF2-40B4-BE49-F238E27FC236}">
                <a16:creationId xmlns:a16="http://schemas.microsoft.com/office/drawing/2014/main" id="{41F894EB-6F34-4760-B490-76BE3C2A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93" y="2655434"/>
            <a:ext cx="1886746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lter ">
            <a:extLst>
              <a:ext uri="{FF2B5EF4-FFF2-40B4-BE49-F238E27FC236}">
                <a16:creationId xmlns:a16="http://schemas.microsoft.com/office/drawing/2014/main" id="{391310B8-05A0-4B51-B663-0B354C0B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655434"/>
            <a:ext cx="1439636" cy="14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253149-3337-4DC7-9C2B-3399C733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582" y="4202566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4,4%</a:t>
            </a:r>
            <a:endParaRPr lang="fr-BE" sz="28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A869561-4AAD-462F-A9DE-1668B65C4844}"/>
              </a:ext>
            </a:extLst>
          </p:cNvPr>
          <p:cNvSpPr txBox="1">
            <a:spLocks/>
          </p:cNvSpPr>
          <p:nvPr/>
        </p:nvSpPr>
        <p:spPr>
          <a:xfrm>
            <a:off x="7999639" y="4207234"/>
            <a:ext cx="1462768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800" b="1" dirty="0"/>
              <a:t>10,6%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05060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A1274-443A-4350-878C-F5B30FEC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5023990"/>
            <a:ext cx="11029616" cy="1013800"/>
          </a:xfrm>
        </p:spPr>
        <p:txBody>
          <a:bodyPr/>
          <a:lstStyle/>
          <a:p>
            <a:r>
              <a:rPr lang="fr-FR" dirty="0"/>
              <a:t>Les jeunes adultes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64AC9-EA7B-418A-AAC6-73ACD13C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92F83C-100C-414F-8616-93B4AF5E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94253"/>
            <a:ext cx="12533275" cy="83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964FD29-B859-4D94-B083-BEA02BE57598}"/>
              </a:ext>
            </a:extLst>
          </p:cNvPr>
          <p:cNvSpPr txBox="1">
            <a:spLocks/>
          </p:cNvSpPr>
          <p:nvPr/>
        </p:nvSpPr>
        <p:spPr>
          <a:xfrm>
            <a:off x="1468377" y="144138"/>
            <a:ext cx="9255245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FOCUS SUR LES personnes en situation « bas seuil »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48F9BA2-BB5F-49F4-AC85-B690B15D2145}"/>
              </a:ext>
            </a:extLst>
          </p:cNvPr>
          <p:cNvSpPr txBox="1">
            <a:spLocks/>
          </p:cNvSpPr>
          <p:nvPr/>
        </p:nvSpPr>
        <p:spPr>
          <a:xfrm>
            <a:off x="751829" y="53344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/>
              <a:t>Focus sur les personnes en situation de sans-abrisme « bas seuil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294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A8C77-4107-4D56-B408-A1FA7ABE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  <a:endParaRPr lang="fr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BFC1E06-2A4E-4908-BAAA-E82409C09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773412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13201B-3EBA-4136-B9B6-2A2EBCC8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1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C8D3572-A379-44C3-91DE-6D8543AAA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88598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BB28DB-86E5-40ED-BE9C-F42A72B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8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860BA-52FF-44C4-A337-4AC6538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caractéristiques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9D291-8687-4E59-A2F5-EC70D659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51023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18,2%</a:t>
            </a:r>
            <a:endParaRPr lang="fr-BE" sz="28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89AA31-9B90-4D6E-A578-B34A08B0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27</a:t>
            </a:fld>
            <a:endParaRPr lang="en-GB"/>
          </a:p>
        </p:txBody>
      </p:sp>
      <p:pic>
        <p:nvPicPr>
          <p:cNvPr id="1032" name="Picture 8" descr="Female">
            <a:extLst>
              <a:ext uri="{FF2B5EF4-FFF2-40B4-BE49-F238E27FC236}">
                <a16:creationId xmlns:a16="http://schemas.microsoft.com/office/drawing/2014/main" id="{49F48227-438F-463A-970A-9E33A5B5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4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5BD8977-AB00-4DA6-A2C8-A05BC0D8EEF8}"/>
              </a:ext>
            </a:extLst>
          </p:cNvPr>
          <p:cNvGrpSpPr/>
          <p:nvPr/>
        </p:nvGrpSpPr>
        <p:grpSpPr>
          <a:xfrm>
            <a:off x="2500315" y="4029240"/>
            <a:ext cx="1466850" cy="1926897"/>
            <a:chOff x="3559628" y="1909149"/>
            <a:chExt cx="1466850" cy="1926897"/>
          </a:xfrm>
        </p:grpSpPr>
        <p:pic>
          <p:nvPicPr>
            <p:cNvPr id="1034" name="Picture 10" descr="Belgium ">
              <a:extLst>
                <a:ext uri="{FF2B5EF4-FFF2-40B4-BE49-F238E27FC236}">
                  <a16:creationId xmlns:a16="http://schemas.microsoft.com/office/drawing/2014/main" id="{85DDC524-011D-4657-A614-F0C046B42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28" y="190914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space réservé du contenu 2">
              <a:extLst>
                <a:ext uri="{FF2B5EF4-FFF2-40B4-BE49-F238E27FC236}">
                  <a16:creationId xmlns:a16="http://schemas.microsoft.com/office/drawing/2014/main" id="{EB751D4C-4654-4AA0-B36D-60D860002D71}"/>
                </a:ext>
              </a:extLst>
            </p:cNvPr>
            <p:cNvSpPr txBox="1">
              <a:spLocks/>
            </p:cNvSpPr>
            <p:nvPr/>
          </p:nvSpPr>
          <p:spPr>
            <a:xfrm>
              <a:off x="3559628" y="3102715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77,8%</a:t>
              </a:r>
              <a:endParaRPr lang="fr-BE" sz="28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203B695-BF15-4E53-AC81-B2C9D200BB26}"/>
              </a:ext>
            </a:extLst>
          </p:cNvPr>
          <p:cNvGrpSpPr/>
          <p:nvPr/>
        </p:nvGrpSpPr>
        <p:grpSpPr>
          <a:xfrm>
            <a:off x="3967165" y="1935186"/>
            <a:ext cx="1466850" cy="1768428"/>
            <a:chOff x="5242832" y="4919499"/>
            <a:chExt cx="1466850" cy="1768428"/>
          </a:xfrm>
        </p:grpSpPr>
        <p:pic>
          <p:nvPicPr>
            <p:cNvPr id="1036" name="Picture 12" descr="Ban ">
              <a:extLst>
                <a:ext uri="{FF2B5EF4-FFF2-40B4-BE49-F238E27FC236}">
                  <a16:creationId xmlns:a16="http://schemas.microsoft.com/office/drawing/2014/main" id="{0F1EB395-6766-4963-8EDA-883BC3AEC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832" y="491949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9F7E538-24CC-4B7D-985C-CCCD5D64940D}"/>
                </a:ext>
              </a:extLst>
            </p:cNvPr>
            <p:cNvSpPr txBox="1">
              <a:spLocks/>
            </p:cNvSpPr>
            <p:nvPr/>
          </p:nvSpPr>
          <p:spPr>
            <a:xfrm>
              <a:off x="5242832" y="5954596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17,0%</a:t>
              </a:r>
              <a:endParaRPr lang="fr-BE" sz="2800" b="1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0BBFE5-33A6-4505-B714-80E081B02554}"/>
              </a:ext>
            </a:extLst>
          </p:cNvPr>
          <p:cNvGrpSpPr/>
          <p:nvPr/>
        </p:nvGrpSpPr>
        <p:grpSpPr>
          <a:xfrm>
            <a:off x="5949043" y="3851023"/>
            <a:ext cx="1466850" cy="1957871"/>
            <a:chOff x="8367032" y="3199048"/>
            <a:chExt cx="1466850" cy="1957871"/>
          </a:xfrm>
        </p:grpSpPr>
        <p:pic>
          <p:nvPicPr>
            <p:cNvPr id="1038" name="Picture 14" descr="Assistance ">
              <a:extLst>
                <a:ext uri="{FF2B5EF4-FFF2-40B4-BE49-F238E27FC236}">
                  <a16:creationId xmlns:a16="http://schemas.microsoft.com/office/drawing/2014/main" id="{6A50F6DB-DD49-454D-A320-141F831C8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857" y="319904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5854999F-7A89-4B3E-ABC1-7A8998135A67}"/>
                </a:ext>
              </a:extLst>
            </p:cNvPr>
            <p:cNvSpPr txBox="1">
              <a:spLocks/>
            </p:cNvSpPr>
            <p:nvPr/>
          </p:nvSpPr>
          <p:spPr>
            <a:xfrm>
              <a:off x="8367032" y="4423588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13,9%</a:t>
              </a:r>
              <a:endParaRPr lang="fr-BE" sz="2800" b="1" dirty="0"/>
            </a:p>
          </p:txBody>
        </p:sp>
      </p:grpSp>
      <p:pic>
        <p:nvPicPr>
          <p:cNvPr id="1040" name="Picture 16" descr="Brainstorming ">
            <a:extLst>
              <a:ext uri="{FF2B5EF4-FFF2-40B4-BE49-F238E27FC236}">
                <a16:creationId xmlns:a16="http://schemas.microsoft.com/office/drawing/2014/main" id="{8AD0BC94-CB93-4868-8E81-D6AD9A30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7" y="1886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9508620-294F-4A36-9737-8B40404B32B0}"/>
              </a:ext>
            </a:extLst>
          </p:cNvPr>
          <p:cNvSpPr txBox="1">
            <a:spLocks/>
          </p:cNvSpPr>
          <p:nvPr/>
        </p:nvSpPr>
        <p:spPr>
          <a:xfrm>
            <a:off x="7919357" y="3029094"/>
            <a:ext cx="1462768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800" b="1" dirty="0"/>
              <a:t>24,2%</a:t>
            </a:r>
            <a:endParaRPr lang="fr-BE" sz="2800" b="1" dirty="0"/>
          </a:p>
        </p:txBody>
      </p:sp>
      <p:pic>
        <p:nvPicPr>
          <p:cNvPr id="1042" name="Picture 18" descr="Pills ">
            <a:extLst>
              <a:ext uri="{FF2B5EF4-FFF2-40B4-BE49-F238E27FC236}">
                <a16:creationId xmlns:a16="http://schemas.microsoft.com/office/drawing/2014/main" id="{72822518-B823-4E71-AD22-E8BCE73E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71" y="40118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E588956B-0DB5-4282-9760-64B210378CA0}"/>
              </a:ext>
            </a:extLst>
          </p:cNvPr>
          <p:cNvSpPr txBox="1">
            <a:spLocks/>
          </p:cNvSpPr>
          <p:nvPr/>
        </p:nvSpPr>
        <p:spPr>
          <a:xfrm>
            <a:off x="9275987" y="5203958"/>
            <a:ext cx="1462768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800" b="1" dirty="0"/>
              <a:t>48,5%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740920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864A4-6764-484A-94E4-A83BF792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Durée instabilité de logement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C8D6CE-6996-40AE-9348-890D9A16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45B2761-0860-4988-B10D-F11C73FB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71864"/>
              </p:ext>
            </p:extLst>
          </p:nvPr>
        </p:nvGraphicFramePr>
        <p:xfrm>
          <a:off x="1078115" y="2167348"/>
          <a:ext cx="10035769" cy="330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0048">
                  <a:extLst>
                    <a:ext uri="{9D8B030D-6E8A-4147-A177-3AD203B41FA5}">
                      <a16:colId xmlns:a16="http://schemas.microsoft.com/office/drawing/2014/main" val="263121972"/>
                    </a:ext>
                  </a:extLst>
                </a:gridCol>
                <a:gridCol w="2175450">
                  <a:extLst>
                    <a:ext uri="{9D8B030D-6E8A-4147-A177-3AD203B41FA5}">
                      <a16:colId xmlns:a16="http://schemas.microsoft.com/office/drawing/2014/main" val="2423433659"/>
                    </a:ext>
                  </a:extLst>
                </a:gridCol>
                <a:gridCol w="2510271">
                  <a:extLst>
                    <a:ext uri="{9D8B030D-6E8A-4147-A177-3AD203B41FA5}">
                      <a16:colId xmlns:a16="http://schemas.microsoft.com/office/drawing/2014/main" val="579345365"/>
                    </a:ext>
                  </a:extLst>
                </a:gridCol>
              </a:tblGrid>
              <a:tr h="514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 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Fréquence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Pourcentage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049394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Moins de 3 mois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876332"/>
                  </a:ext>
                </a:extLst>
              </a:tr>
              <a:tr h="401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11 mois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635120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2 ans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940978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2 ans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616144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Inconnu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583008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BE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1 018</a:t>
                      </a:r>
                      <a:endParaRPr lang="fr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fr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5678E-D1EB-4401-9EDF-59595427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Passe en institution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BD1C7-2729-4A26-935A-B0ACF6AF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29</a:t>
            </a:fld>
            <a:endParaRPr lang="en-GB"/>
          </a:p>
        </p:txBody>
      </p:sp>
      <p:pic>
        <p:nvPicPr>
          <p:cNvPr id="2052" name="Picture 4" descr="Jail ">
            <a:extLst>
              <a:ext uri="{FF2B5EF4-FFF2-40B4-BE49-F238E27FC236}">
                <a16:creationId xmlns:a16="http://schemas.microsoft.com/office/drawing/2014/main" id="{138BC33E-02DD-4B6D-AC24-AAD38933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9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2665E2F-CE98-4C72-8743-D18F4E5A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737" y="4038600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23,7%</a:t>
            </a:r>
            <a:endParaRPr lang="fr-BE" sz="28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F4AFB2-7145-41A9-B02E-BCB180618C43}"/>
              </a:ext>
            </a:extLst>
          </p:cNvPr>
          <p:cNvGrpSpPr/>
          <p:nvPr/>
        </p:nvGrpSpPr>
        <p:grpSpPr>
          <a:xfrm>
            <a:off x="4978174" y="2697616"/>
            <a:ext cx="1579673" cy="2074313"/>
            <a:chOff x="4978174" y="2697616"/>
            <a:chExt cx="1579673" cy="2074313"/>
          </a:xfrm>
        </p:grpSpPr>
        <p:pic>
          <p:nvPicPr>
            <p:cNvPr id="2054" name="Picture 6" descr="Health ">
              <a:extLst>
                <a:ext uri="{FF2B5EF4-FFF2-40B4-BE49-F238E27FC236}">
                  <a16:creationId xmlns:a16="http://schemas.microsoft.com/office/drawing/2014/main" id="{B43750DB-4E13-4533-811E-4B1892680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74" y="2697616"/>
              <a:ext cx="1462768" cy="14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7E1A759F-EC99-4CE0-AAE4-152C4C9C61AC}"/>
                </a:ext>
              </a:extLst>
            </p:cNvPr>
            <p:cNvSpPr txBox="1">
              <a:spLocks/>
            </p:cNvSpPr>
            <p:nvPr/>
          </p:nvSpPr>
          <p:spPr>
            <a:xfrm>
              <a:off x="5095079" y="4038598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19,9%</a:t>
              </a:r>
              <a:endParaRPr lang="fr-BE" sz="28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8B80810-A1F1-483D-BF79-4FDDE836C126}"/>
              </a:ext>
            </a:extLst>
          </p:cNvPr>
          <p:cNvGrpSpPr/>
          <p:nvPr/>
        </p:nvGrpSpPr>
        <p:grpSpPr>
          <a:xfrm>
            <a:off x="8651421" y="2798888"/>
            <a:ext cx="1544851" cy="2074316"/>
            <a:chOff x="8651421" y="2819399"/>
            <a:chExt cx="1544851" cy="2074316"/>
          </a:xfrm>
        </p:grpSpPr>
        <p:pic>
          <p:nvPicPr>
            <p:cNvPr id="2058" name="Picture 10" descr="Outils - Mentor Jeunes">
              <a:extLst>
                <a:ext uri="{FF2B5EF4-FFF2-40B4-BE49-F238E27FC236}">
                  <a16:creationId xmlns:a16="http://schemas.microsoft.com/office/drawing/2014/main" id="{4D355F54-7C43-43A4-A5C4-F34D964D4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421" y="2819399"/>
              <a:ext cx="1544851" cy="158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BDC79E5-B864-406E-9A16-930A1D8F07C4}"/>
                </a:ext>
              </a:extLst>
            </p:cNvPr>
            <p:cNvSpPr txBox="1">
              <a:spLocks/>
            </p:cNvSpPr>
            <p:nvPr/>
          </p:nvSpPr>
          <p:spPr>
            <a:xfrm>
              <a:off x="8692462" y="4160384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9,1%</a:t>
              </a:r>
              <a:endParaRPr lang="fr-B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6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7FCCE-8804-4185-AFD4-C7D81D0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méthode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99C38-F6C9-4C34-BAD1-28A67ECCA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méthode innovante et comparable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6AABE-CDEA-4220-A2F2-F4B6D2B2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69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4C857-D2B9-4C60-BE46-74D785F5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Profils particuliers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26529D-E27F-4786-B810-9363D7E3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30</a:t>
            </a:fld>
            <a:endParaRPr lang="en-GB"/>
          </a:p>
        </p:txBody>
      </p:sp>
      <p:pic>
        <p:nvPicPr>
          <p:cNvPr id="3074" name="Picture 2" descr="Housing First">
            <a:extLst>
              <a:ext uri="{FF2B5EF4-FFF2-40B4-BE49-F238E27FC236}">
                <a16:creationId xmlns:a16="http://schemas.microsoft.com/office/drawing/2014/main" id="{41F894EB-6F34-4760-B490-76BE3C2A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60" y="2211677"/>
            <a:ext cx="2969079" cy="24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253149-3337-4DC7-9C2B-3399C733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472" y="4744293"/>
            <a:ext cx="1886745" cy="994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28,1%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223638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A1274-443A-4350-878C-F5B30FEC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5023990"/>
            <a:ext cx="11029616" cy="1013800"/>
          </a:xfrm>
        </p:spPr>
        <p:txBody>
          <a:bodyPr/>
          <a:lstStyle/>
          <a:p>
            <a:r>
              <a:rPr lang="fr-FR" dirty="0"/>
              <a:t>Les jeunes adultes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64AC9-EA7B-418A-AAC6-73ACD13C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92F83C-100C-414F-8616-93B4AF5E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" y="0"/>
            <a:ext cx="12533275" cy="83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964FD29-B859-4D94-B083-BEA02BE57598}"/>
              </a:ext>
            </a:extLst>
          </p:cNvPr>
          <p:cNvSpPr txBox="1">
            <a:spLocks/>
          </p:cNvSpPr>
          <p:nvPr/>
        </p:nvSpPr>
        <p:spPr>
          <a:xfrm>
            <a:off x="891743" y="659024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>
                <a:highlight>
                  <a:srgbClr val="000000"/>
                </a:highlight>
              </a:rPr>
              <a:t>Focus sur les personnes ayant des problèmes psychiques/psychiatriques </a:t>
            </a:r>
            <a:endParaRPr lang="fr-BE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2662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C8D3572-A379-44C3-91DE-6D8543AAA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201931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BB28DB-86E5-40ED-BE9C-F42A72B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9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860BA-52FF-44C4-A337-4AC6538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caractéristiques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9D291-8687-4E59-A2F5-EC70D659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547" y="3872962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38,3%</a:t>
            </a:r>
            <a:endParaRPr lang="fr-BE" sz="28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89AA31-9B90-4D6E-A578-B34A08B0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33</a:t>
            </a:fld>
            <a:endParaRPr lang="en-GB"/>
          </a:p>
        </p:txBody>
      </p:sp>
      <p:pic>
        <p:nvPicPr>
          <p:cNvPr id="1032" name="Picture 8" descr="Female">
            <a:extLst>
              <a:ext uri="{FF2B5EF4-FFF2-40B4-BE49-F238E27FC236}">
                <a16:creationId xmlns:a16="http://schemas.microsoft.com/office/drawing/2014/main" id="{49F48227-438F-463A-970A-9E33A5B5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25" y="25447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5BD8977-AB00-4DA6-A2C8-A05BC0D8EEF8}"/>
              </a:ext>
            </a:extLst>
          </p:cNvPr>
          <p:cNvGrpSpPr/>
          <p:nvPr/>
        </p:nvGrpSpPr>
        <p:grpSpPr>
          <a:xfrm>
            <a:off x="3967165" y="3955511"/>
            <a:ext cx="1466850" cy="1926897"/>
            <a:chOff x="3559628" y="1909149"/>
            <a:chExt cx="1466850" cy="1926897"/>
          </a:xfrm>
        </p:grpSpPr>
        <p:pic>
          <p:nvPicPr>
            <p:cNvPr id="1034" name="Picture 10" descr="Belgium ">
              <a:extLst>
                <a:ext uri="{FF2B5EF4-FFF2-40B4-BE49-F238E27FC236}">
                  <a16:creationId xmlns:a16="http://schemas.microsoft.com/office/drawing/2014/main" id="{85DDC524-011D-4657-A614-F0C046B42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28" y="190914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space réservé du contenu 2">
              <a:extLst>
                <a:ext uri="{FF2B5EF4-FFF2-40B4-BE49-F238E27FC236}">
                  <a16:creationId xmlns:a16="http://schemas.microsoft.com/office/drawing/2014/main" id="{EB751D4C-4654-4AA0-B36D-60D860002D71}"/>
                </a:ext>
              </a:extLst>
            </p:cNvPr>
            <p:cNvSpPr txBox="1">
              <a:spLocks/>
            </p:cNvSpPr>
            <p:nvPr/>
          </p:nvSpPr>
          <p:spPr>
            <a:xfrm>
              <a:off x="3559628" y="3102715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83,8%</a:t>
              </a:r>
              <a:endParaRPr lang="fr-BE" sz="28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203B695-BF15-4E53-AC81-B2C9D200BB26}"/>
              </a:ext>
            </a:extLst>
          </p:cNvPr>
          <p:cNvGrpSpPr/>
          <p:nvPr/>
        </p:nvGrpSpPr>
        <p:grpSpPr>
          <a:xfrm>
            <a:off x="6689621" y="1970143"/>
            <a:ext cx="1466850" cy="1768428"/>
            <a:chOff x="5242832" y="4919499"/>
            <a:chExt cx="1466850" cy="1768428"/>
          </a:xfrm>
        </p:grpSpPr>
        <p:pic>
          <p:nvPicPr>
            <p:cNvPr id="1036" name="Picture 12" descr="Ban ">
              <a:extLst>
                <a:ext uri="{FF2B5EF4-FFF2-40B4-BE49-F238E27FC236}">
                  <a16:creationId xmlns:a16="http://schemas.microsoft.com/office/drawing/2014/main" id="{0F1EB395-6766-4963-8EDA-883BC3AEC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832" y="491949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9F7E538-24CC-4B7D-985C-CCCD5D64940D}"/>
                </a:ext>
              </a:extLst>
            </p:cNvPr>
            <p:cNvSpPr txBox="1">
              <a:spLocks/>
            </p:cNvSpPr>
            <p:nvPr/>
          </p:nvSpPr>
          <p:spPr>
            <a:xfrm>
              <a:off x="5242832" y="5954596"/>
              <a:ext cx="1466850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11,7%</a:t>
              </a:r>
              <a:endParaRPr lang="fr-BE" sz="2800" b="1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4C615CF-B19D-418F-8E38-F49795A9274D}"/>
              </a:ext>
            </a:extLst>
          </p:cNvPr>
          <p:cNvGrpSpPr/>
          <p:nvPr/>
        </p:nvGrpSpPr>
        <p:grpSpPr>
          <a:xfrm>
            <a:off x="8552774" y="3858269"/>
            <a:ext cx="1462768" cy="1925427"/>
            <a:chOff x="9275987" y="4011862"/>
            <a:chExt cx="1462768" cy="1925427"/>
          </a:xfrm>
        </p:grpSpPr>
        <p:pic>
          <p:nvPicPr>
            <p:cNvPr id="1042" name="Picture 18" descr="Pills ">
              <a:extLst>
                <a:ext uri="{FF2B5EF4-FFF2-40B4-BE49-F238E27FC236}">
                  <a16:creationId xmlns:a16="http://schemas.microsoft.com/office/drawing/2014/main" id="{72822518-B823-4E71-AD22-E8BCE73ED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771" y="401186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Espace réservé du contenu 2">
              <a:extLst>
                <a:ext uri="{FF2B5EF4-FFF2-40B4-BE49-F238E27FC236}">
                  <a16:creationId xmlns:a16="http://schemas.microsoft.com/office/drawing/2014/main" id="{E588956B-0DB5-4282-9760-64B210378CA0}"/>
                </a:ext>
              </a:extLst>
            </p:cNvPr>
            <p:cNvSpPr txBox="1">
              <a:spLocks/>
            </p:cNvSpPr>
            <p:nvPr/>
          </p:nvSpPr>
          <p:spPr>
            <a:xfrm>
              <a:off x="9275987" y="5203958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46,0%</a:t>
              </a:r>
              <a:endParaRPr lang="fr-B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742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864A4-6764-484A-94E4-A83BF792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de logement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C8D6CE-6996-40AE-9348-890D9A16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45B2761-0860-4988-B10D-F11C73FB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28255"/>
              </p:ext>
            </p:extLst>
          </p:nvPr>
        </p:nvGraphicFramePr>
        <p:xfrm>
          <a:off x="1048785" y="1733741"/>
          <a:ext cx="10035769" cy="4810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0048">
                  <a:extLst>
                    <a:ext uri="{9D8B030D-6E8A-4147-A177-3AD203B41FA5}">
                      <a16:colId xmlns:a16="http://schemas.microsoft.com/office/drawing/2014/main" val="263121972"/>
                    </a:ext>
                  </a:extLst>
                </a:gridCol>
                <a:gridCol w="2175450">
                  <a:extLst>
                    <a:ext uri="{9D8B030D-6E8A-4147-A177-3AD203B41FA5}">
                      <a16:colId xmlns:a16="http://schemas.microsoft.com/office/drawing/2014/main" val="2423433659"/>
                    </a:ext>
                  </a:extLst>
                </a:gridCol>
                <a:gridCol w="2510271">
                  <a:extLst>
                    <a:ext uri="{9D8B030D-6E8A-4147-A177-3AD203B41FA5}">
                      <a16:colId xmlns:a16="http://schemas.microsoft.com/office/drawing/2014/main" val="579345365"/>
                    </a:ext>
                  </a:extLst>
                </a:gridCol>
              </a:tblGrid>
              <a:tr h="514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 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Fréquence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Pourcentage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049394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Dans l’espace public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876332"/>
                  </a:ext>
                </a:extLst>
              </a:tr>
              <a:tr h="401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En hébergement d’urgence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635120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En foyer d’hébergement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940978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En institution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616144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Dans un logement non conventionnel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583008"/>
                  </a:ext>
                </a:extLst>
              </a:tr>
              <a:tr h="585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Chez des amis, de la famille ou des tiers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724501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Sous menace d’expulsion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442247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Inconnu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7306852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BE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fr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fr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0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5678E-D1EB-4401-9EDF-59595427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Passe en institution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BD1C7-2729-4A26-935A-B0ACF6AF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35</a:t>
            </a:fld>
            <a:endParaRPr lang="en-GB"/>
          </a:p>
        </p:txBody>
      </p:sp>
      <p:pic>
        <p:nvPicPr>
          <p:cNvPr id="2052" name="Picture 4" descr="Jail ">
            <a:extLst>
              <a:ext uri="{FF2B5EF4-FFF2-40B4-BE49-F238E27FC236}">
                <a16:creationId xmlns:a16="http://schemas.microsoft.com/office/drawing/2014/main" id="{138BC33E-02DD-4B6D-AC24-AAD38933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9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2665E2F-CE98-4C72-8743-D18F4E5A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737" y="4038600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21,9%</a:t>
            </a:r>
            <a:endParaRPr lang="fr-BE" sz="28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F4AFB2-7145-41A9-B02E-BCB180618C43}"/>
              </a:ext>
            </a:extLst>
          </p:cNvPr>
          <p:cNvGrpSpPr/>
          <p:nvPr/>
        </p:nvGrpSpPr>
        <p:grpSpPr>
          <a:xfrm>
            <a:off x="4978174" y="2697616"/>
            <a:ext cx="1579673" cy="2074313"/>
            <a:chOff x="4978174" y="2697616"/>
            <a:chExt cx="1579673" cy="2074313"/>
          </a:xfrm>
        </p:grpSpPr>
        <p:pic>
          <p:nvPicPr>
            <p:cNvPr id="2054" name="Picture 6" descr="Health ">
              <a:extLst>
                <a:ext uri="{FF2B5EF4-FFF2-40B4-BE49-F238E27FC236}">
                  <a16:creationId xmlns:a16="http://schemas.microsoft.com/office/drawing/2014/main" id="{B43750DB-4E13-4533-811E-4B1892680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74" y="2697616"/>
              <a:ext cx="1462768" cy="14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7E1A759F-EC99-4CE0-AAE4-152C4C9C61AC}"/>
                </a:ext>
              </a:extLst>
            </p:cNvPr>
            <p:cNvSpPr txBox="1">
              <a:spLocks/>
            </p:cNvSpPr>
            <p:nvPr/>
          </p:nvSpPr>
          <p:spPr>
            <a:xfrm>
              <a:off x="5095079" y="4038598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48,2%</a:t>
              </a:r>
              <a:endParaRPr lang="fr-BE" sz="28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8B80810-A1F1-483D-BF79-4FDDE836C126}"/>
              </a:ext>
            </a:extLst>
          </p:cNvPr>
          <p:cNvGrpSpPr/>
          <p:nvPr/>
        </p:nvGrpSpPr>
        <p:grpSpPr>
          <a:xfrm>
            <a:off x="8651421" y="2798888"/>
            <a:ext cx="1544851" cy="2074316"/>
            <a:chOff x="8651421" y="2819399"/>
            <a:chExt cx="1544851" cy="2074316"/>
          </a:xfrm>
        </p:grpSpPr>
        <p:pic>
          <p:nvPicPr>
            <p:cNvPr id="2058" name="Picture 10" descr="Outils - Mentor Jeunes">
              <a:extLst>
                <a:ext uri="{FF2B5EF4-FFF2-40B4-BE49-F238E27FC236}">
                  <a16:creationId xmlns:a16="http://schemas.microsoft.com/office/drawing/2014/main" id="{4D355F54-7C43-43A4-A5C4-F34D964D4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421" y="2819399"/>
              <a:ext cx="1544851" cy="158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BDC79E5-B864-406E-9A16-930A1D8F07C4}"/>
                </a:ext>
              </a:extLst>
            </p:cNvPr>
            <p:cNvSpPr txBox="1">
              <a:spLocks/>
            </p:cNvSpPr>
            <p:nvPr/>
          </p:nvSpPr>
          <p:spPr>
            <a:xfrm>
              <a:off x="8692462" y="4160384"/>
              <a:ext cx="1462768" cy="73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anose="05020102010507070707" pitchFamily="18" charset="2"/>
                <a:buNone/>
              </a:pPr>
              <a:r>
                <a:rPr lang="fr-FR" sz="2800" b="1" dirty="0"/>
                <a:t>12,2%</a:t>
              </a:r>
              <a:endParaRPr lang="fr-B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786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4C857-D2B9-4C60-BE46-74D785F5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Profils particuliers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26529D-E27F-4786-B810-9363D7E3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36</a:t>
            </a:fld>
            <a:endParaRPr lang="en-GB"/>
          </a:p>
        </p:txBody>
      </p:sp>
      <p:pic>
        <p:nvPicPr>
          <p:cNvPr id="3074" name="Picture 2" descr="Housing First">
            <a:extLst>
              <a:ext uri="{FF2B5EF4-FFF2-40B4-BE49-F238E27FC236}">
                <a16:creationId xmlns:a16="http://schemas.microsoft.com/office/drawing/2014/main" id="{41F894EB-6F34-4760-B490-76BE3C2A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93" y="2655434"/>
            <a:ext cx="1886746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lter ">
            <a:extLst>
              <a:ext uri="{FF2B5EF4-FFF2-40B4-BE49-F238E27FC236}">
                <a16:creationId xmlns:a16="http://schemas.microsoft.com/office/drawing/2014/main" id="{391310B8-05A0-4B51-B663-0B354C0B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655434"/>
            <a:ext cx="1439636" cy="14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253149-3337-4DC7-9C2B-3399C733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582" y="4202566"/>
            <a:ext cx="1462768" cy="73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33,7%</a:t>
            </a:r>
            <a:endParaRPr lang="fr-BE" sz="28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A869561-4AAD-462F-A9DE-1668B65C4844}"/>
              </a:ext>
            </a:extLst>
          </p:cNvPr>
          <p:cNvSpPr txBox="1">
            <a:spLocks/>
          </p:cNvSpPr>
          <p:nvPr/>
        </p:nvSpPr>
        <p:spPr>
          <a:xfrm>
            <a:off x="7999639" y="4207234"/>
            <a:ext cx="1462768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800" b="1" dirty="0"/>
              <a:t>21,1%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414537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BA330-7A7F-4052-B425-8EDC3D42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Tendances sur les 8 territoires</a:t>
            </a:r>
            <a:endParaRPr lang="fr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7653FC8-96FE-4CC1-8CC2-4256F0741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52803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4D91D7-5996-41BB-8855-89197987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8" descr="Female">
            <a:extLst>
              <a:ext uri="{FF2B5EF4-FFF2-40B4-BE49-F238E27FC236}">
                <a16:creationId xmlns:a16="http://schemas.microsoft.com/office/drawing/2014/main" id="{848824C5-A8F2-4094-80BB-649624B2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79" y="2532501"/>
            <a:ext cx="896499" cy="8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illennials ">
            <a:extLst>
              <a:ext uri="{FF2B5EF4-FFF2-40B4-BE49-F238E27FC236}">
                <a16:creationId xmlns:a16="http://schemas.microsoft.com/office/drawing/2014/main" id="{C8273862-BF89-4585-8D99-BC915712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04" y="2499210"/>
            <a:ext cx="1074198" cy="10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eeping ">
            <a:extLst>
              <a:ext uri="{FF2B5EF4-FFF2-40B4-BE49-F238E27FC236}">
                <a16:creationId xmlns:a16="http://schemas.microsoft.com/office/drawing/2014/main" id="{F9FAB193-4CBA-432F-9557-6C4DE4F8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72" y="2576744"/>
            <a:ext cx="852256" cy="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dentary ">
            <a:extLst>
              <a:ext uri="{FF2B5EF4-FFF2-40B4-BE49-F238E27FC236}">
                <a16:creationId xmlns:a16="http://schemas.microsoft.com/office/drawing/2014/main" id="{F5BF338F-3D87-4F98-A1DA-D67E7D21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32" y="2432336"/>
            <a:ext cx="996664" cy="9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ssistance ">
            <a:extLst>
              <a:ext uri="{FF2B5EF4-FFF2-40B4-BE49-F238E27FC236}">
                <a16:creationId xmlns:a16="http://schemas.microsoft.com/office/drawing/2014/main" id="{20A38506-0315-4AFF-8DE4-E3C36971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68" y="2499210"/>
            <a:ext cx="996664" cy="9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C9679B0-16E2-4447-8F9D-BDD3EE538394}"/>
              </a:ext>
            </a:extLst>
          </p:cNvPr>
          <p:cNvSpPr txBox="1">
            <a:spLocks/>
          </p:cNvSpPr>
          <p:nvPr/>
        </p:nvSpPr>
        <p:spPr>
          <a:xfrm>
            <a:off x="5949043" y="5075563"/>
            <a:ext cx="1466850" cy="73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826578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7FCCE-8804-4185-AFD4-C7D81D0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projections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99C38-F6C9-4C34-BAD1-28A67ECCA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6AABE-CDEA-4220-A2F2-F4B6D2B2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148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42E0C-0E0E-43B9-B378-4CBA4D7F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  <a:endParaRPr lang="fr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1C0B821-E5A3-4227-8CA7-C35EDF91C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424222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6156CE-68F3-441A-B73C-184710F8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94631-F71A-4DFF-BCDC-F03FCE31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414D94F-060E-49BB-AD09-7EF417D52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205" y="2654233"/>
            <a:ext cx="1531733" cy="1531733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4E8F9755-0725-4657-93F0-4E38CB214802}"/>
              </a:ext>
            </a:extLst>
          </p:cNvPr>
          <p:cNvSpPr/>
          <p:nvPr/>
        </p:nvSpPr>
        <p:spPr>
          <a:xfrm>
            <a:off x="3045126" y="3185302"/>
            <a:ext cx="836762" cy="4873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C2069B-0889-4282-AC47-0B7FCDD97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48" y="2837183"/>
            <a:ext cx="1183634" cy="1183634"/>
          </a:xfrm>
          <a:prstGeom prst="rect">
            <a:avLst/>
          </a:prstGeom>
        </p:spPr>
      </p:pic>
      <p:pic>
        <p:nvPicPr>
          <p:cNvPr id="2054" name="Picture 6" descr="Questionnaire ">
            <a:extLst>
              <a:ext uri="{FF2B5EF4-FFF2-40B4-BE49-F238E27FC236}">
                <a16:creationId xmlns:a16="http://schemas.microsoft.com/office/drawing/2014/main" id="{0D468222-5CDF-4DA6-80CF-F09C4800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32" y="2611553"/>
            <a:ext cx="1496870" cy="14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C1ABADF-817D-41A6-B42B-64A9362094D0}"/>
              </a:ext>
            </a:extLst>
          </p:cNvPr>
          <p:cNvSpPr/>
          <p:nvPr/>
        </p:nvSpPr>
        <p:spPr>
          <a:xfrm>
            <a:off x="5988170" y="3185302"/>
            <a:ext cx="836762" cy="4873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ABADA25-E640-46EF-A424-47E0045C8BEA}"/>
              </a:ext>
            </a:extLst>
          </p:cNvPr>
          <p:cNvCxnSpPr>
            <a:cxnSpLocks/>
          </p:cNvCxnSpPr>
          <p:nvPr/>
        </p:nvCxnSpPr>
        <p:spPr>
          <a:xfrm flipV="1">
            <a:off x="8661302" y="1915064"/>
            <a:ext cx="508577" cy="55209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5065D20-0276-4E89-8C43-7B4662D72247}"/>
              </a:ext>
            </a:extLst>
          </p:cNvPr>
          <p:cNvSpPr txBox="1"/>
          <p:nvPr/>
        </p:nvSpPr>
        <p:spPr>
          <a:xfrm>
            <a:off x="9221638" y="1285337"/>
            <a:ext cx="155275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Ethos light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4178FE5-152D-41DD-AF60-D2CB248F72D0}"/>
              </a:ext>
            </a:extLst>
          </p:cNvPr>
          <p:cNvCxnSpPr>
            <a:cxnSpLocks/>
          </p:cNvCxnSpPr>
          <p:nvPr/>
        </p:nvCxnSpPr>
        <p:spPr>
          <a:xfrm flipV="1">
            <a:off x="8661301" y="3393222"/>
            <a:ext cx="560337" cy="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3E0D25EB-331B-48A0-8E05-EAA072429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547" y="2680565"/>
            <a:ext cx="1358846" cy="1358846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1A91F66-6A11-48F4-A11B-1D62BE8F0F31}"/>
              </a:ext>
            </a:extLst>
          </p:cNvPr>
          <p:cNvCxnSpPr>
            <a:cxnSpLocks/>
          </p:cNvCxnSpPr>
          <p:nvPr/>
        </p:nvCxnSpPr>
        <p:spPr>
          <a:xfrm>
            <a:off x="8529847" y="4224787"/>
            <a:ext cx="534457" cy="56287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DF3F56BA-D40B-4111-B31F-12A1DF027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1638" y="4587519"/>
            <a:ext cx="1190445" cy="11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9A7FB-5BB1-4C71-A54F-BB6BF814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des territoires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54340D-1AA4-471F-95DA-35BF2D10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D5E225C-F90F-4DB6-A638-C3BCAFED6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28918"/>
              </p:ext>
            </p:extLst>
          </p:nvPr>
        </p:nvGraphicFramePr>
        <p:xfrm>
          <a:off x="2485016" y="2119257"/>
          <a:ext cx="7422777" cy="383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111">
                  <a:extLst>
                    <a:ext uri="{9D8B030D-6E8A-4147-A177-3AD203B41FA5}">
                      <a16:colId xmlns:a16="http://schemas.microsoft.com/office/drawing/2014/main" val="375732888"/>
                    </a:ext>
                  </a:extLst>
                </a:gridCol>
                <a:gridCol w="2002666">
                  <a:extLst>
                    <a:ext uri="{9D8B030D-6E8A-4147-A177-3AD203B41FA5}">
                      <a16:colId xmlns:a16="http://schemas.microsoft.com/office/drawing/2014/main" val="2408038689"/>
                    </a:ext>
                  </a:extLst>
                </a:gridCol>
              </a:tblGrid>
              <a:tr h="47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Type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%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240971"/>
                  </a:ext>
                </a:extLst>
              </a:tr>
              <a:tr h="110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0 – 15 000 habitants</a:t>
                      </a:r>
                      <a:endParaRPr lang="fr-B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800" dirty="0">
                          <a:effectLst/>
                        </a:rPr>
                        <a:t>17,7%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145592"/>
                  </a:ext>
                </a:extLst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>
                          <a:effectLst/>
                        </a:rPr>
                        <a:t>15 001 – 30 000 habitants</a:t>
                      </a:r>
                      <a:endParaRPr lang="fr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800">
                          <a:effectLst/>
                        </a:rPr>
                        <a:t>23,9%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451558"/>
                  </a:ext>
                </a:extLst>
              </a:tr>
              <a:tr h="53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>
                          <a:effectLst/>
                        </a:rPr>
                        <a:t>30 001 – 50 000 habitants</a:t>
                      </a:r>
                      <a:endParaRPr lang="fr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800">
                          <a:effectLst/>
                        </a:rPr>
                        <a:t>31,6%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177185"/>
                  </a:ext>
                </a:extLst>
              </a:tr>
              <a:tr h="53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50 001 – 120 000 habitants</a:t>
                      </a:r>
                      <a:endParaRPr lang="fr-B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800">
                          <a:effectLst/>
                        </a:rPr>
                        <a:t>66,8%</a:t>
                      </a:r>
                      <a:endParaRPr lang="fr-B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643698"/>
                  </a:ext>
                </a:extLst>
              </a:tr>
              <a:tr h="53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&gt; 120 000 habitants</a:t>
                      </a:r>
                      <a:endParaRPr lang="fr-B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800" dirty="0">
                          <a:effectLst/>
                        </a:rPr>
                        <a:t>51,1%</a:t>
                      </a:r>
                      <a:endParaRPr lang="fr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16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57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DAEF4-6DDF-40AF-BED7-4179E345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projections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326BD-DA15-4385-9E4B-CED6E1C9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199138"/>
            <a:ext cx="11029615" cy="165966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On estime à </a:t>
            </a:r>
            <a:r>
              <a:rPr lang="fr-FR" b="1" dirty="0"/>
              <a:t>14 342</a:t>
            </a:r>
            <a:r>
              <a:rPr lang="fr-FR" dirty="0"/>
              <a:t> le nombre de personnes en situations de sans-abrisme et d’absence de chez-soi en Wallonie</a:t>
            </a:r>
            <a:endParaRPr lang="fr-BE" dirty="0"/>
          </a:p>
          <a:p>
            <a:pPr algn="ctr"/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BE" dirty="0">
                <a:sym typeface="Wingdings" panose="05000000000000000000" pitchFamily="2" charset="2"/>
              </a:rPr>
              <a:t> + </a:t>
            </a:r>
            <a:r>
              <a:rPr lang="fr-BE" b="1" dirty="0">
                <a:sym typeface="Wingdings" panose="05000000000000000000" pitchFamily="2" charset="2"/>
              </a:rPr>
              <a:t>4 713 enfants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E04FD-E28D-4979-A8B2-11AD9C31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41</a:t>
            </a:fld>
            <a:endParaRPr lang="en-GB"/>
          </a:p>
        </p:txBody>
      </p:sp>
      <p:pic>
        <p:nvPicPr>
          <p:cNvPr id="11266" name="Picture 2" descr="Le site officiel de la Wallonie">
            <a:extLst>
              <a:ext uri="{FF2B5EF4-FFF2-40B4-BE49-F238E27FC236}">
                <a16:creationId xmlns:a16="http://schemas.microsoft.com/office/drawing/2014/main" id="{0F8BB538-42F0-4F5F-9BF7-829D813C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24" y="2034958"/>
            <a:ext cx="2262552" cy="22625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5306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4987E-F05D-4FF1-7E61-4758D67F381F}"/>
              </a:ext>
            </a:extLst>
          </p:cNvPr>
          <p:cNvSpPr/>
          <p:nvPr/>
        </p:nvSpPr>
        <p:spPr>
          <a:xfrm>
            <a:off x="0" y="2725"/>
            <a:ext cx="12254630" cy="970669"/>
          </a:xfrm>
          <a:prstGeom prst="rect">
            <a:avLst/>
          </a:prstGeom>
          <a:solidFill>
            <a:srgbClr val="D3D1BE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15645" marR="0" lvl="0" indent="-715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Extrapolation en </a:t>
            </a:r>
            <a:r>
              <a:rPr kumimoji="0" lang="fr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Région wallonne 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: une estimation 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de 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14.342 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adultes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 panose="02000606000000020004" pitchFamily="50" charset="0"/>
                <a:ea typeface="+mn-ea"/>
                <a:cs typeface="+mn-cs"/>
              </a:rPr>
              <a:t>en 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 panose="02000606000000020004" pitchFamily="50" charset="0"/>
                <a:ea typeface="+mn-ea"/>
                <a:cs typeface="+mn-cs"/>
              </a:rPr>
              <a:t>situation de sans-abrisme et absence de chez-soi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2B8F46-9E20-03AC-EA02-5B43CE3337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0512" y="1266825"/>
          <a:ext cx="11610975" cy="43243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654716409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645979488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568111718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28344917"/>
                    </a:ext>
                  </a:extLst>
                </a:gridCol>
                <a:gridCol w="724853">
                  <a:extLst>
                    <a:ext uri="{9D8B030D-6E8A-4147-A177-3AD203B41FA5}">
                      <a16:colId xmlns:a16="http://schemas.microsoft.com/office/drawing/2014/main" val="325849799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38793568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4464933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91025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01958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91581828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201672633"/>
                    </a:ext>
                  </a:extLst>
                </a:gridCol>
                <a:gridCol w="463867">
                  <a:extLst>
                    <a:ext uri="{9D8B030D-6E8A-4147-A177-3AD203B41FA5}">
                      <a16:colId xmlns:a16="http://schemas.microsoft.com/office/drawing/2014/main" val="2048053604"/>
                    </a:ext>
                  </a:extLst>
                </a:gridCol>
                <a:gridCol w="679133">
                  <a:extLst>
                    <a:ext uri="{9D8B030D-6E8A-4147-A177-3AD203B41FA5}">
                      <a16:colId xmlns:a16="http://schemas.microsoft.com/office/drawing/2014/main" val="4005555966"/>
                    </a:ext>
                  </a:extLst>
                </a:gridCol>
                <a:gridCol w="444817">
                  <a:extLst>
                    <a:ext uri="{9D8B030D-6E8A-4147-A177-3AD203B41FA5}">
                      <a16:colId xmlns:a16="http://schemas.microsoft.com/office/drawing/2014/main" val="3984276045"/>
                    </a:ext>
                  </a:extLst>
                </a:gridCol>
                <a:gridCol w="637223">
                  <a:extLst>
                    <a:ext uri="{9D8B030D-6E8A-4147-A177-3AD203B41FA5}">
                      <a16:colId xmlns:a16="http://schemas.microsoft.com/office/drawing/2014/main" val="2012375012"/>
                    </a:ext>
                  </a:extLst>
                </a:gridCol>
                <a:gridCol w="648652">
                  <a:extLst>
                    <a:ext uri="{9D8B030D-6E8A-4147-A177-3AD203B41FA5}">
                      <a16:colId xmlns:a16="http://schemas.microsoft.com/office/drawing/2014/main" val="1507757087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335817355"/>
                    </a:ext>
                  </a:extLst>
                </a:gridCol>
              </a:tblGrid>
              <a:tr h="1762125">
                <a:tc>
                  <a:txBody>
                    <a:bodyPr/>
                    <a:lstStyle/>
                    <a:p>
                      <a:pPr algn="l" fontAlgn="auto"/>
                      <a:endParaRPr lang="en-US" sz="105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Espace public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Hébergement d’urgence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Foyer d’hébergement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Institution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Lieu non conventionnel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Chez des amis / famille/ tiers 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En logement avec menace d'expulsion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nl-BE" sz="12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nl-BE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418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auto"/>
                      <a:endParaRPr lang="fr-BE" sz="1200" b="1" i="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117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– 15.000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fr-BE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19757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15.001 – 30.000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53309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30.001 – 50.000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09025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50.001 – 120.000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05751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120.000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59672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Total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8580" marR="68580" anchor="ctr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767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395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3632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1064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2761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5167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556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</a:rPr>
                        <a:t>14.342</a:t>
                      </a:r>
                      <a:endParaRPr lang="fr-BE" b="0" i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3D1B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44" marR="6344" marT="6344" anchor="b"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1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986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4987E-F05D-4FF1-7E61-4758D67F381F}"/>
              </a:ext>
            </a:extLst>
          </p:cNvPr>
          <p:cNvSpPr/>
          <p:nvPr/>
        </p:nvSpPr>
        <p:spPr>
          <a:xfrm>
            <a:off x="0" y="1"/>
            <a:ext cx="12254630" cy="766916"/>
          </a:xfrm>
          <a:prstGeom prst="rect">
            <a:avLst/>
          </a:prstGeom>
          <a:solidFill>
            <a:srgbClr val="D3D1BE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15645" marR="0" lvl="0" indent="-715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Extrapolation en </a:t>
            </a:r>
            <a:r>
              <a:rPr kumimoji="0" lang="fr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Région wallonne 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: une estimation 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de 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4.713 </a:t>
            </a:r>
            <a:r>
              <a:rPr kumimoji="0" lang="nl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enfants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rolev Medium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 panose="02000606000000020004" pitchFamily="50" charset="0"/>
                <a:ea typeface="+mn-ea"/>
                <a:cs typeface="+mn-cs"/>
              </a:rPr>
              <a:t>en 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rolev Medium" panose="02000606000000020004" pitchFamily="50" charset="0"/>
                <a:ea typeface="+mn-ea"/>
                <a:cs typeface="+mn-cs"/>
              </a:rPr>
              <a:t>situation de sans-abrisme et absence de chez-soi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rolev Medium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F62E5E-6087-C09B-7B34-B20A60AE12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2749" y="1216406"/>
          <a:ext cx="11366502" cy="4425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214">
                  <a:extLst>
                    <a:ext uri="{9D8B030D-6E8A-4147-A177-3AD203B41FA5}">
                      <a16:colId xmlns:a16="http://schemas.microsoft.com/office/drawing/2014/main" val="388975378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3618222552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3148773687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317931716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502382169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200938531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2719138822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214220332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646625319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1671271755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2720705205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3200655821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4102691799"/>
                    </a:ext>
                  </a:extLst>
                </a:gridCol>
                <a:gridCol w="511429">
                  <a:extLst>
                    <a:ext uri="{9D8B030D-6E8A-4147-A177-3AD203B41FA5}">
                      <a16:colId xmlns:a16="http://schemas.microsoft.com/office/drawing/2014/main" val="220834249"/>
                    </a:ext>
                  </a:extLst>
                </a:gridCol>
                <a:gridCol w="652071">
                  <a:extLst>
                    <a:ext uri="{9D8B030D-6E8A-4147-A177-3AD203B41FA5}">
                      <a16:colId xmlns:a16="http://schemas.microsoft.com/office/drawing/2014/main" val="3768933087"/>
                    </a:ext>
                  </a:extLst>
                </a:gridCol>
                <a:gridCol w="600929">
                  <a:extLst>
                    <a:ext uri="{9D8B030D-6E8A-4147-A177-3AD203B41FA5}">
                      <a16:colId xmlns:a16="http://schemas.microsoft.com/office/drawing/2014/main" val="1818588599"/>
                    </a:ext>
                  </a:extLst>
                </a:gridCol>
                <a:gridCol w="588143">
                  <a:extLst>
                    <a:ext uri="{9D8B030D-6E8A-4147-A177-3AD203B41FA5}">
                      <a16:colId xmlns:a16="http://schemas.microsoft.com/office/drawing/2014/main" val="282774100"/>
                    </a:ext>
                  </a:extLst>
                </a:gridCol>
              </a:tblGrid>
              <a:tr h="1975993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B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Espace public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Hébergement d’urgence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Foyer d’hébergement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Institution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Lieu non conventionnel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Chez des amis / famille/ tiers 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En logement avec menace d'expulsion</a:t>
                      </a:r>
                      <a:endParaRPr lang="nl-BE" sz="1200" b="1" kern="1200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nl-BE" sz="12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nl-BE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14838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B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729525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– 15.000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21,3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57,6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339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1.475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31,3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535684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15.001 – 30.000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38,9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598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27,1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43,9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22,3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1.494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82478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30.001 – 50.000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17,2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1073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50.001 – 120.000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13,3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18,9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14,6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24,1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486109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algn="l" fontAlgn="base"/>
                      <a:r>
                        <a:rPr lang="fr-BE" sz="1200" b="1" i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120.000 habitants</a:t>
                      </a:r>
                      <a:endParaRPr lang="fr-BE" b="1" i="0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66,7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29,6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198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8,4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5,6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379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8,1</a:t>
                      </a:r>
                      <a:endParaRPr lang="fr-BE" sz="1800" b="0" i="0" u="none" strike="no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52508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Total</a:t>
                      </a:r>
                      <a:endParaRPr lang="en-US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2.208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239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471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1.371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355</a:t>
                      </a: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2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D3D1BE"/>
                          </a:highlight>
                          <a:latin typeface="Calibri"/>
                          <a:ea typeface="Calibri"/>
                          <a:cs typeface="Times New Roman"/>
                        </a:rPr>
                        <a:t>4.713</a:t>
                      </a:r>
                      <a:endParaRPr lang="fr-BE" sz="1800" b="1" i="0" u="none" strike="noStrike">
                        <a:effectLst/>
                        <a:highlight>
                          <a:srgbClr val="D3D1BE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r-BE" sz="1800" b="0" i="0" u="none" strike="noStrike">
                        <a:effectLst/>
                        <a:highlight>
                          <a:srgbClr val="D3D1B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57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00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85A42-CB04-4F27-800E-0A6B8D3E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8E1A1-8633-4C7A-BD7F-65B8D4E29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F28EAD-62C4-4566-B7D4-A5717D1B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682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8A24D-7630-4E54-909A-B9D7559E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34A55-BF64-4211-95A2-56EE7A21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45</a:t>
            </a:fld>
            <a:endParaRPr lang="en-GB"/>
          </a:p>
        </p:txBody>
      </p:sp>
      <p:pic>
        <p:nvPicPr>
          <p:cNvPr id="13314" name="Picture 2" descr="Avenir, Temps, Des Lettres, Scrabble">
            <a:extLst>
              <a:ext uri="{FF2B5EF4-FFF2-40B4-BE49-F238E27FC236}">
                <a16:creationId xmlns:a16="http://schemas.microsoft.com/office/drawing/2014/main" id="{A8835934-7DA5-40B5-B92A-8B642FF2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12" y="-713412"/>
            <a:ext cx="12482623" cy="8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0D3B6-C12D-41EA-99EB-98EC58AA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91" y="4800564"/>
            <a:ext cx="10502416" cy="15206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i="1" dirty="0">
                <a:solidFill>
                  <a:sysClr val="windowText" lastClr="000000"/>
                </a:solidFill>
              </a:rPr>
              <a:t>Les chiffres montrent un état de la situation : difficile de prévoir l’avenir</a:t>
            </a:r>
            <a:endParaRPr lang="fr-BE" sz="36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19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8A24D-7630-4E54-909A-B9D7559E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34A55-BF64-4211-95A2-56EE7A21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46</a:t>
            </a:fld>
            <a:endParaRPr lang="en-GB"/>
          </a:p>
        </p:txBody>
      </p:sp>
      <p:pic>
        <p:nvPicPr>
          <p:cNvPr id="15364" name="Picture 4" descr="Rue, Des Arbres, Bordé D'Arbres, Chemin">
            <a:extLst>
              <a:ext uri="{FF2B5EF4-FFF2-40B4-BE49-F238E27FC236}">
                <a16:creationId xmlns:a16="http://schemas.microsoft.com/office/drawing/2014/main" id="{1A9C46B9-00BF-4C53-A929-761BCE88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61" y="-148856"/>
            <a:ext cx="12701152" cy="84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0D3B6-C12D-41EA-99EB-98EC58AA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92" y="3473762"/>
            <a:ext cx="10502416" cy="152069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i="1" dirty="0">
                <a:solidFill>
                  <a:sysClr val="windowText" lastClr="000000"/>
                </a:solidFill>
              </a:rPr>
              <a:t>Les chiffres contrebalancent l’image classique du sans-abrisme tant au niveau du profil que de la localisation</a:t>
            </a:r>
          </a:p>
        </p:txBody>
      </p:sp>
    </p:spTree>
    <p:extLst>
      <p:ext uri="{BB962C8B-B14F-4D97-AF65-F5344CB8AC3E}">
        <p14:creationId xmlns:p14="http://schemas.microsoft.com/office/powerpoint/2010/main" val="3082513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8A24D-7630-4E54-909A-B9D7559E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34A55-BF64-4211-95A2-56EE7A21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47</a:t>
            </a:fld>
            <a:endParaRPr lang="en-GB"/>
          </a:p>
        </p:txBody>
      </p:sp>
      <p:pic>
        <p:nvPicPr>
          <p:cNvPr id="16386" name="Picture 2" descr="Esprit D'Équipe, Travail En Équipe">
            <a:extLst>
              <a:ext uri="{FF2B5EF4-FFF2-40B4-BE49-F238E27FC236}">
                <a16:creationId xmlns:a16="http://schemas.microsoft.com/office/drawing/2014/main" id="{4E6A5BAE-9FF5-43DB-B49D-8FBB3725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64" y="-1313343"/>
            <a:ext cx="13134755" cy="106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0D3B6-C12D-41EA-99EB-98EC58AA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92" y="2959799"/>
            <a:ext cx="10502416" cy="152069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3600" i="1" dirty="0">
                <a:solidFill>
                  <a:sysClr val="windowText" lastClr="000000"/>
                </a:solidFill>
              </a:rPr>
              <a:t>Prise en compte plus large de la problématique et diversification des moyens, modes d’action et partenariats dans la lutte contre le sans-abrisme</a:t>
            </a:r>
          </a:p>
        </p:txBody>
      </p:sp>
    </p:spTree>
    <p:extLst>
      <p:ext uri="{BB962C8B-B14F-4D97-AF65-F5344CB8AC3E}">
        <p14:creationId xmlns:p14="http://schemas.microsoft.com/office/powerpoint/2010/main" val="1897364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8A24D-7630-4E54-909A-B9D7559E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34A55-BF64-4211-95A2-56EE7A21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48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D9FEA7-77D5-4651-8E23-0CB071039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4649"/>
            <a:ext cx="12192000" cy="107101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0D3B6-C12D-41EA-99EB-98EC58AA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9" y="3104707"/>
            <a:ext cx="2940398" cy="85060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i="1" dirty="0">
                <a:solidFill>
                  <a:sysClr val="windowText" lastClr="000000"/>
                </a:solidFill>
              </a:rPr>
              <a:t>2024 : continuer à colorier la carte </a:t>
            </a:r>
          </a:p>
        </p:txBody>
      </p:sp>
    </p:spTree>
    <p:extLst>
      <p:ext uri="{BB962C8B-B14F-4D97-AF65-F5344CB8AC3E}">
        <p14:creationId xmlns:p14="http://schemas.microsoft.com/office/powerpoint/2010/main" val="33749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F4CBC-736E-4F6E-A590-006E6A5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3200" b="1" cap="none" dirty="0">
                <a:latin typeface="+mn-lt"/>
              </a:rPr>
              <a:t>Contacts </a:t>
            </a:r>
            <a:endParaRPr lang="fr-BE" sz="3200" b="1" cap="none" dirty="0">
              <a:latin typeface="+mn-lt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49604A-2CCB-4A14-9E8C-B23BCC3DD1E7}"/>
              </a:ext>
            </a:extLst>
          </p:cNvPr>
          <p:cNvSpPr txBox="1">
            <a:spLocks/>
          </p:cNvSpPr>
          <p:nvPr/>
        </p:nvSpPr>
        <p:spPr>
          <a:xfrm>
            <a:off x="576263" y="1878001"/>
            <a:ext cx="10458681" cy="417037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nl-BE" sz="1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1D4CE3-960F-4205-A690-6D063A60F1F4}"/>
              </a:ext>
            </a:extLst>
          </p:cNvPr>
          <p:cNvSpPr txBox="1"/>
          <p:nvPr/>
        </p:nvSpPr>
        <p:spPr>
          <a:xfrm>
            <a:off x="576263" y="1715956"/>
            <a:ext cx="106517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>
                <a:solidFill>
                  <a:schemeClr val="bg1"/>
                </a:solidFill>
              </a:rPr>
              <a:t>Equipe UCLouvain</a:t>
            </a:r>
          </a:p>
          <a:p>
            <a:pPr algn="just"/>
            <a:endParaRPr lang="fr-FR" sz="2000" b="1" i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>
                <a:solidFill>
                  <a:schemeClr val="bg1"/>
                </a:solidFill>
              </a:rPr>
              <a:t>Nicolas De Moor </a:t>
            </a:r>
            <a:r>
              <a:rPr lang="fr-FR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nicolas.demoor@uclouvain.be</a:t>
            </a:r>
            <a:r>
              <a:rPr lang="fr-FR" sz="2000" dirty="0">
                <a:solidFill>
                  <a:schemeClr val="bg1"/>
                </a:solidFill>
              </a:rPr>
              <a:t> – Assistant de recherche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>
                <a:solidFill>
                  <a:schemeClr val="bg1"/>
                </a:solidFill>
              </a:rPr>
              <a:t>Martin Wagener </a:t>
            </a:r>
            <a:r>
              <a:rPr lang="fr-FR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martin.wagener@uclouvain.be</a:t>
            </a:r>
            <a:r>
              <a:rPr lang="fr-FR" sz="2000" dirty="0">
                <a:solidFill>
                  <a:schemeClr val="bg1"/>
                </a:solidFill>
              </a:rPr>
              <a:t> – Professeur en charge du projet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b="1" u="sng" dirty="0">
                <a:solidFill>
                  <a:schemeClr val="bg1"/>
                </a:solidFill>
              </a:rPr>
              <a:t>Observatoire wallon du sans-abrisme</a:t>
            </a:r>
          </a:p>
          <a:p>
            <a:pPr algn="just"/>
            <a:endParaRPr lang="fr-FR" sz="2000" b="1" i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>
                <a:solidFill>
                  <a:schemeClr val="bg1"/>
                </a:solidFill>
              </a:rPr>
              <a:t>Béatrice Villette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u="sng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beatrice.villette@spw.wallonie.be</a:t>
            </a:r>
            <a:endParaRPr lang="fr-FR" sz="2000" b="1" u="sng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>
                <a:solidFill>
                  <a:schemeClr val="bg1">
                    <a:lumMod val="95000"/>
                  </a:schemeClr>
                </a:solidFill>
              </a:rPr>
              <a:t>Sébastien </a:t>
            </a:r>
            <a:r>
              <a:rPr lang="fr-FR" sz="2000" b="1" i="1" dirty="0" err="1">
                <a:solidFill>
                  <a:schemeClr val="bg1">
                    <a:lumMod val="95000"/>
                  </a:schemeClr>
                </a:solidFill>
              </a:rPr>
              <a:t>Marlot</a:t>
            </a:r>
            <a:r>
              <a:rPr lang="fr-FR" sz="20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0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sebastien.marlot@spw.wallonie.be</a:t>
            </a:r>
            <a:endParaRPr lang="fr-FR" sz="2000" b="1" i="1" u="sng" dirty="0">
              <a:solidFill>
                <a:schemeClr val="bg1"/>
              </a:solidFill>
            </a:endParaRP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lvl="2" algn="just"/>
            <a:endParaRPr lang="fr-FR" sz="2000" dirty="0"/>
          </a:p>
          <a:p>
            <a:pPr lvl="2"/>
            <a:endParaRPr lang="fr-FR" sz="2400" dirty="0">
              <a:highlight>
                <a:srgbClr val="FFFF00"/>
              </a:highlight>
            </a:endParaRPr>
          </a:p>
          <a:p>
            <a:pPr lvl="2" algn="just"/>
            <a:endParaRPr lang="fr-FR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CC5A16-916C-4644-BA73-59710FE7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7FCCE-8804-4185-AFD4-C7D81D0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des dénombrements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99C38-F6C9-4C34-BAD1-28A67ECCA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projet d’envergure nationale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6AABE-CDEA-4220-A2F2-F4B6D2B2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19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9F8A8-386A-4221-A517-16DFD9D5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b="1" cap="none" dirty="0"/>
              <a:t>Questions / </a:t>
            </a:r>
            <a:r>
              <a:rPr lang="en-GB" b="1" cap="none" dirty="0" err="1"/>
              <a:t>Réponses</a:t>
            </a:r>
            <a:endParaRPr lang="en-GB" b="1" cap="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952373-F331-7147-8F69-702FF75BD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56881" y="2181225"/>
            <a:ext cx="3678238" cy="367823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0B1A14-C862-416F-BC7F-969AB84D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3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613E1-EFDD-40F4-BC03-BA09585F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6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888CE2-B854-4B33-97FA-83121C0A2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51" y="190045"/>
            <a:ext cx="7174897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7FCCE-8804-4185-AFD4-C7D81D0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2023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99C38-F6C9-4C34-BAD1-28A67ECCA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territoires, 46 communes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6AABE-CDEA-4220-A2F2-F4B6D2B2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5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DE8A91-1CFE-4472-A95A-8F68358C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8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D2CFAC-6E14-4F18-9388-4FE6566B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</a:t>
            </a:r>
            <a:r>
              <a:rPr lang="fr-FR" dirty="0" err="1"/>
              <a:t>mons</a:t>
            </a:r>
            <a:r>
              <a:rPr lang="fr-FR" dirty="0"/>
              <a:t>-borinage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564AB-ECEE-41B6-9BB8-5FD335B4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643" y="1931084"/>
            <a:ext cx="4360713" cy="4390178"/>
          </a:xfrm>
          <a:prstGeom prst="roundRect">
            <a:avLst/>
          </a:prstGeom>
          <a:ln>
            <a:solidFill>
              <a:srgbClr val="D3D1BE"/>
            </a:solidFill>
          </a:ln>
        </p:spPr>
      </p:pic>
    </p:spTree>
    <p:extLst>
      <p:ext uri="{BB962C8B-B14F-4D97-AF65-F5344CB8AC3E}">
        <p14:creationId xmlns:p14="http://schemas.microsoft.com/office/powerpoint/2010/main" val="125536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3C7DAE-4D9E-4E5E-A04A-30A207EE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8412-26D8-400C-A424-2250A0A5DFB0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Table 21">
            <a:extLst>
              <a:ext uri="{FF2B5EF4-FFF2-40B4-BE49-F238E27FC236}">
                <a16:creationId xmlns:a16="http://schemas.microsoft.com/office/drawing/2014/main" id="{3C203EC1-0560-4FEA-AA1C-375BA66A8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03404"/>
              </p:ext>
            </p:extLst>
          </p:nvPr>
        </p:nvGraphicFramePr>
        <p:xfrm>
          <a:off x="689697" y="2234104"/>
          <a:ext cx="10812606" cy="302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955">
                  <a:extLst>
                    <a:ext uri="{9D8B030D-6E8A-4147-A177-3AD203B41FA5}">
                      <a16:colId xmlns:a16="http://schemas.microsoft.com/office/drawing/2014/main" val="2167875887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80944636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90606128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307491752"/>
                    </a:ext>
                  </a:extLst>
                </a:gridCol>
                <a:gridCol w="1283880">
                  <a:extLst>
                    <a:ext uri="{9D8B030D-6E8A-4147-A177-3AD203B41FA5}">
                      <a16:colId xmlns:a16="http://schemas.microsoft.com/office/drawing/2014/main" val="2915168376"/>
                    </a:ext>
                  </a:extLst>
                </a:gridCol>
                <a:gridCol w="1449160">
                  <a:extLst>
                    <a:ext uri="{9D8B030D-6E8A-4147-A177-3AD203B41FA5}">
                      <a16:colId xmlns:a16="http://schemas.microsoft.com/office/drawing/2014/main" val="127609394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87961659"/>
                    </a:ext>
                  </a:extLst>
                </a:gridCol>
              </a:tblGrid>
              <a:tr h="521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Catégorie ETHOS Light</a:t>
                      </a:r>
                      <a:endParaRPr lang="nl-BE" sz="1300" noProof="0">
                        <a:solidFill>
                          <a:schemeClr val="bg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Adultes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(#1 053)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%</a:t>
                      </a:r>
                      <a:endParaRPr lang="en-US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Dont hommes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 </a:t>
                      </a:r>
                      <a:r>
                        <a:rPr lang="en-GB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Dont femmes </a:t>
                      </a:r>
                      <a:r>
                        <a:rPr lang="nl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300" b="1" kern="1200" noProof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Enfants</a:t>
                      </a:r>
                    </a:p>
                    <a:p>
                      <a:pPr algn="ctr"/>
                      <a:r>
                        <a:rPr lang="nl-BE" sz="13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(#284)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%</a:t>
                      </a:r>
                      <a:b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</a:br>
                      <a:endParaRPr lang="x-none" sz="1300" b="1" kern="120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3940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kern="1200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1 - Espace 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89,8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391949"/>
                  </a:ext>
                </a:extLst>
              </a:tr>
              <a:tr h="242813">
                <a:tc>
                  <a:txBody>
                    <a:bodyPr/>
                    <a:lstStyle/>
                    <a:p>
                      <a:r>
                        <a:rPr lang="fr-BE" sz="1100" b="1" noProof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2 - Hébergement d'urgence (abri de nuit,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23827"/>
                  </a:ext>
                </a:extLst>
              </a:tr>
              <a:tr h="357396">
                <a:tc>
                  <a:txBody>
                    <a:bodyPr/>
                    <a:lstStyle/>
                    <a:p>
                      <a:pPr algn="l"/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3 - Foyer d'hébergement (maison d’accueil, logement de transit,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794882"/>
                  </a:ext>
                </a:extLst>
              </a:tr>
              <a:tr h="357396">
                <a:tc>
                  <a:txBody>
                    <a:bodyPr/>
                    <a:lstStyle/>
                    <a:p>
                      <a:pPr algn="l"/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4 - En institution (ILA, santé mentale, prison, aide à la jeunesse,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9421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5 - Lieu non conventionnel (tente, garage, squat, …)</a:t>
                      </a:r>
                      <a:endParaRPr lang="nl-BE" sz="1100" b="1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71,5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28,5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278554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6 - Chez des parents / amis / tiers</a:t>
                      </a:r>
                      <a:endParaRPr lang="nl-BE" sz="1100" b="1" noProof="0">
                        <a:solidFill>
                          <a:schemeClr val="tx1"/>
                        </a:solidFill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45,3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46,8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039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7 - Menace d'expulsion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41,5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58,5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13,4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156544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 algn="l"/>
                      <a:r>
                        <a:rPr lang="nl-BE" sz="1100" b="1" noProof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</a:rPr>
                        <a:t>Situation 28/10 inconnue, sans-abrisme confirmé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9749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502A38A-59FA-46FE-9A08-279818C87701}"/>
              </a:ext>
            </a:extLst>
          </p:cNvPr>
          <p:cNvSpPr/>
          <p:nvPr/>
        </p:nvSpPr>
        <p:spPr>
          <a:xfrm>
            <a:off x="9368524" y="743309"/>
            <a:ext cx="237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Korolev Bold" panose="02000000000000000000" pitchFamily="2" charset="0"/>
              </a:rPr>
              <a:t>MONS-BORINAGE</a:t>
            </a:r>
            <a:endParaRPr lang="x-none" dirty="0">
              <a:latin typeface="Korolev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353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UCLouvain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F055C"/>
      </a:accent1>
      <a:accent2>
        <a:srgbClr val="051466"/>
      </a:accent2>
      <a:accent3>
        <a:srgbClr val="054766"/>
      </a:accent3>
      <a:accent4>
        <a:srgbClr val="05575C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Personnalisé 1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Kantoorthema">
  <a:themeElements>
    <a:clrScheme name="Aangepast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5099C112A5B4EAC89FB2FE3A4B854" ma:contentTypeVersion="14" ma:contentTypeDescription="Crée un document." ma:contentTypeScope="" ma:versionID="0bb3c4ab55225b409f65385feae15c21">
  <xsd:schema xmlns:xsd="http://www.w3.org/2001/XMLSchema" xmlns:xs="http://www.w3.org/2001/XMLSchema" xmlns:p="http://schemas.microsoft.com/office/2006/metadata/properties" xmlns:ns3="32a0116d-b009-4e4c-b76f-db68e2ebaff2" xmlns:ns4="1f735b0e-cd2b-4d05-b779-e905ad908726" targetNamespace="http://schemas.microsoft.com/office/2006/metadata/properties" ma:root="true" ma:fieldsID="9b2ce13b279cc3e7b47cf45bb80a4eb9" ns3:_="" ns4:_="">
    <xsd:import namespace="32a0116d-b009-4e4c-b76f-db68e2ebaff2"/>
    <xsd:import namespace="1f735b0e-cd2b-4d05-b779-e905ad9087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0116d-b009-4e4c-b76f-db68e2ebaf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35b0e-cd2b-4d05-b779-e905ad9087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A8ABC-1F27-4354-B564-88D5BEB69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A04C4-E40A-46C6-83C8-D3A803326579}">
  <ds:schemaRefs>
    <ds:schemaRef ds:uri="http://schemas.microsoft.com/office/2006/documentManagement/types"/>
    <ds:schemaRef ds:uri="32a0116d-b009-4e4c-b76f-db68e2ebaff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1f735b0e-cd2b-4d05-b779-e905ad90872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056E7C-7423-497D-B15D-3B08C3445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0116d-b009-4e4c-b76f-db68e2ebaff2"/>
    <ds:schemaRef ds:uri="1f735b0e-cd2b-4d05-b779-e905ad908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11256</TotalTime>
  <Words>1607</Words>
  <Application>Microsoft Office PowerPoint</Application>
  <PresentationFormat>Grand écran</PresentationFormat>
  <Paragraphs>738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50</vt:i4>
      </vt:variant>
    </vt:vector>
  </HeadingPairs>
  <TitlesOfParts>
    <vt:vector size="62" baseType="lpstr">
      <vt:lpstr>Arial</vt:lpstr>
      <vt:lpstr>Calibri</vt:lpstr>
      <vt:lpstr>Korolev Bold</vt:lpstr>
      <vt:lpstr>Korolev Medium</vt:lpstr>
      <vt:lpstr>Montserrat</vt:lpstr>
      <vt:lpstr>Montserrat Medium</vt:lpstr>
      <vt:lpstr>Roboto</vt:lpstr>
      <vt:lpstr>Times New Roman</vt:lpstr>
      <vt:lpstr>Wingdings</vt:lpstr>
      <vt:lpstr>Wingdings 2</vt:lpstr>
      <vt:lpstr>Dividende</vt:lpstr>
      <vt:lpstr>Kantoorthema</vt:lpstr>
      <vt:lpstr>     </vt:lpstr>
      <vt:lpstr>plan</vt:lpstr>
      <vt:lpstr>Rappel méthode</vt:lpstr>
      <vt:lpstr>Présentation PowerPoint</vt:lpstr>
      <vt:lpstr>Carte des dénombrements</vt:lpstr>
      <vt:lpstr>Présentation PowerPoint</vt:lpstr>
      <vt:lpstr>Résultats 2023</vt:lpstr>
      <vt:lpstr>Résultats mons-borinage</vt:lpstr>
      <vt:lpstr>Présentation PowerPoint</vt:lpstr>
      <vt:lpstr>Résultats la Louvière</vt:lpstr>
      <vt:lpstr>Présentation PowerPoint</vt:lpstr>
      <vt:lpstr>Résultats province de Luxembourg</vt:lpstr>
      <vt:lpstr>Présentation PowerPoint</vt:lpstr>
      <vt:lpstr>Résultats généraux et tendances</vt:lpstr>
      <vt:lpstr>résultats</vt:lpstr>
      <vt:lpstr>Territoire couvert</vt:lpstr>
      <vt:lpstr>Résultats sur 7 territoires</vt:lpstr>
      <vt:lpstr>Les jeunes adultes</vt:lpstr>
      <vt:lpstr>Présentation PowerPoint</vt:lpstr>
      <vt:lpstr>Quelques caractéristiques</vt:lpstr>
      <vt:lpstr>Situation de logement</vt:lpstr>
      <vt:lpstr>Passe en institution</vt:lpstr>
      <vt:lpstr>Profils particuliers</vt:lpstr>
      <vt:lpstr>Les jeunes adultes</vt:lpstr>
      <vt:lpstr>définition</vt:lpstr>
      <vt:lpstr>Présentation PowerPoint</vt:lpstr>
      <vt:lpstr>Quelques caractéristiques</vt:lpstr>
      <vt:lpstr>Durée instabilité de logement</vt:lpstr>
      <vt:lpstr>Passe en institution</vt:lpstr>
      <vt:lpstr>Profils particuliers</vt:lpstr>
      <vt:lpstr>Les jeunes adultes</vt:lpstr>
      <vt:lpstr>Présentation PowerPoint</vt:lpstr>
      <vt:lpstr>Quelques caractéristiques</vt:lpstr>
      <vt:lpstr>Situation de logement</vt:lpstr>
      <vt:lpstr>Passe en institution</vt:lpstr>
      <vt:lpstr>Profils particuliers</vt:lpstr>
      <vt:lpstr>Tendances sur les 8 territoires</vt:lpstr>
      <vt:lpstr>projections</vt:lpstr>
      <vt:lpstr>objectif</vt:lpstr>
      <vt:lpstr>Couverture des territoires</vt:lpstr>
      <vt:lpstr>Résultats projections</vt:lpstr>
      <vt:lpstr>Présentation PowerPoint</vt:lpstr>
      <vt:lpstr>Présentation PowerPoint</vt:lpstr>
      <vt:lpstr>Conclusions</vt:lpstr>
      <vt:lpstr>Conclusions</vt:lpstr>
      <vt:lpstr>Conclusions</vt:lpstr>
      <vt:lpstr>Conclusions</vt:lpstr>
      <vt:lpstr>Conclusions</vt:lpstr>
      <vt:lpstr>Contacts </vt:lpstr>
      <vt:lpstr>Questions / Réponses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MW</dc:creator>
  <cp:lastModifiedBy>Nicolas De Moor</cp:lastModifiedBy>
  <cp:revision>258</cp:revision>
  <dcterms:created xsi:type="dcterms:W3CDTF">2019-01-08T21:53:41Z</dcterms:created>
  <dcterms:modified xsi:type="dcterms:W3CDTF">2024-04-25T15:56:01Z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0x01010037F5099C112A5B4EAC89FB2FE3A4B854</vt:lpwstr>
  </property>
</Properties>
</file>