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351" r:id="rId5"/>
    <p:sldId id="353" r:id="rId6"/>
    <p:sldId id="356" r:id="rId7"/>
    <p:sldId id="354" r:id="rId8"/>
    <p:sldId id="355" r:id="rId9"/>
    <p:sldId id="358" r:id="rId10"/>
    <p:sldId id="359" r:id="rId11"/>
    <p:sldId id="360" r:id="rId12"/>
    <p:sldId id="361" r:id="rId13"/>
    <p:sldId id="363" r:id="rId14"/>
    <p:sldId id="364" r:id="rId15"/>
    <p:sldId id="366" r:id="rId16"/>
    <p:sldId id="367" r:id="rId17"/>
    <p:sldId id="365" r:id="rId18"/>
    <p:sldId id="362"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6667" autoAdjust="0"/>
  </p:normalViewPr>
  <p:slideViewPr>
    <p:cSldViewPr snapToGrid="0">
      <p:cViewPr varScale="1">
        <p:scale>
          <a:sx n="42" d="100"/>
          <a:sy n="42" d="100"/>
        </p:scale>
        <p:origin x="16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47A56808-FC8E-4D6D-8AAE-75A6A90FC9A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pt>
    <dgm:pt modelId="{33568FEF-69E3-4FF1-80AD-09244FD32CB8}">
      <dgm:prSet phldrT="[Texte]"/>
      <dgm:spPr/>
      <dgm:t>
        <a:bodyPr/>
        <a:lstStyle/>
        <a:p>
          <a:pPr>
            <a:lnSpc>
              <a:spcPct val="100000"/>
            </a:lnSpc>
          </a:pPr>
          <a:r>
            <a:rPr lang="fr-FR"/>
            <a:t>2019 : Chaire Economie sociale Petits Riens</a:t>
          </a:r>
          <a:endParaRPr lang="fr-BE"/>
        </a:p>
      </dgm:t>
    </dgm:pt>
    <dgm:pt modelId="{D990CB39-56F2-465F-96CF-72ADF1705263}" type="parTrans" cxnId="{A182B2E1-07AA-447A-8118-4E5DA5D52553}">
      <dgm:prSet/>
      <dgm:spPr/>
      <dgm:t>
        <a:bodyPr/>
        <a:lstStyle/>
        <a:p>
          <a:endParaRPr lang="fr-BE"/>
        </a:p>
      </dgm:t>
    </dgm:pt>
    <dgm:pt modelId="{D7DB9865-2D5A-47CB-860C-E9DCC4220DF0}" type="sibTrans" cxnId="{A182B2E1-07AA-447A-8118-4E5DA5D52553}">
      <dgm:prSet/>
      <dgm:spPr/>
      <dgm:t>
        <a:bodyPr/>
        <a:lstStyle/>
        <a:p>
          <a:endParaRPr lang="fr-BE"/>
        </a:p>
      </dgm:t>
    </dgm:pt>
    <dgm:pt modelId="{DB0F4C9A-D20E-4912-8500-ED97FBDB71C2}">
      <dgm:prSet phldrT="[Texte]"/>
      <dgm:spPr/>
      <dgm:t>
        <a:bodyPr/>
        <a:lstStyle/>
        <a:p>
          <a:pPr>
            <a:lnSpc>
              <a:spcPct val="100000"/>
            </a:lnSpc>
          </a:pPr>
          <a:r>
            <a:rPr lang="fr-FR" dirty="0"/>
            <a:t>Restructuration des PR – Nouveaux projets</a:t>
          </a:r>
          <a:endParaRPr lang="fr-BE" dirty="0"/>
        </a:p>
      </dgm:t>
    </dgm:pt>
    <dgm:pt modelId="{B8A732A6-32F4-4259-9BAD-84A852EC475F}" type="parTrans" cxnId="{91CC92B6-E4DF-48BB-A409-48FAFB8144E1}">
      <dgm:prSet/>
      <dgm:spPr/>
      <dgm:t>
        <a:bodyPr/>
        <a:lstStyle/>
        <a:p>
          <a:endParaRPr lang="fr-BE"/>
        </a:p>
      </dgm:t>
    </dgm:pt>
    <dgm:pt modelId="{B5623D30-2FB9-430A-BBF8-E645384B688D}" type="sibTrans" cxnId="{91CC92B6-E4DF-48BB-A409-48FAFB8144E1}">
      <dgm:prSet/>
      <dgm:spPr/>
      <dgm:t>
        <a:bodyPr/>
        <a:lstStyle/>
        <a:p>
          <a:endParaRPr lang="fr-BE"/>
        </a:p>
      </dgm:t>
    </dgm:pt>
    <dgm:pt modelId="{06C2A90F-B663-48E8-B168-D4322B65E481}">
      <dgm:prSet phldrT="[Texte]"/>
      <dgm:spPr/>
      <dgm:t>
        <a:bodyPr/>
        <a:lstStyle/>
        <a:p>
          <a:pPr>
            <a:lnSpc>
              <a:spcPct val="100000"/>
            </a:lnSpc>
          </a:pPr>
          <a:r>
            <a:rPr lang="fr-FR"/>
            <a:t>Interrogation sur les pratiques et les dispositifs</a:t>
          </a:r>
          <a:endParaRPr lang="fr-BE"/>
        </a:p>
      </dgm:t>
    </dgm:pt>
    <dgm:pt modelId="{F046F960-6D00-4525-922A-6E9D3443789F}" type="parTrans" cxnId="{E73BD9E3-965B-4AC3-B510-E9E98172587E}">
      <dgm:prSet/>
      <dgm:spPr/>
      <dgm:t>
        <a:bodyPr/>
        <a:lstStyle/>
        <a:p>
          <a:endParaRPr lang="fr-BE"/>
        </a:p>
      </dgm:t>
    </dgm:pt>
    <dgm:pt modelId="{7800BB3E-FE30-47C2-BBB9-66CBBC1E0D91}" type="sibTrans" cxnId="{E73BD9E3-965B-4AC3-B510-E9E98172587E}">
      <dgm:prSet/>
      <dgm:spPr/>
      <dgm:t>
        <a:bodyPr/>
        <a:lstStyle/>
        <a:p>
          <a:endParaRPr lang="fr-BE"/>
        </a:p>
      </dgm:t>
    </dgm:pt>
    <dgm:pt modelId="{C4C36340-2CAE-4775-A264-09263DFA11A7}" type="pres">
      <dgm:prSet presAssocID="{47A56808-FC8E-4D6D-8AAE-75A6A90FC9A4}" presName="root" presStyleCnt="0">
        <dgm:presLayoutVars>
          <dgm:dir/>
          <dgm:resizeHandles val="exact"/>
        </dgm:presLayoutVars>
      </dgm:prSet>
      <dgm:spPr/>
    </dgm:pt>
    <dgm:pt modelId="{82ECB34F-9CB3-457E-8E7F-BDAFAC750874}" type="pres">
      <dgm:prSet presAssocID="{33568FEF-69E3-4FF1-80AD-09244FD32CB8}" presName="compNode" presStyleCnt="0"/>
      <dgm:spPr/>
    </dgm:pt>
    <dgm:pt modelId="{EBE67AEA-5D54-451B-AC53-816F2540198A}" type="pres">
      <dgm:prSet presAssocID="{33568FEF-69E3-4FF1-80AD-09244FD32CB8}" presName="bgRect" presStyleLbl="bgShp" presStyleIdx="0" presStyleCnt="3"/>
      <dgm:spPr/>
    </dgm:pt>
    <dgm:pt modelId="{76ACADA9-B719-4193-BF94-6B2891DDDE10}" type="pres">
      <dgm:prSet presAssocID="{33568FEF-69E3-4FF1-80AD-09244FD32CB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DBD9E9D8-DB62-49B7-9329-7D70CC4F433A}" type="pres">
      <dgm:prSet presAssocID="{33568FEF-69E3-4FF1-80AD-09244FD32CB8}" presName="spaceRect" presStyleCnt="0"/>
      <dgm:spPr/>
    </dgm:pt>
    <dgm:pt modelId="{65F76EC5-68A3-460E-AFCF-B0165F924B3F}" type="pres">
      <dgm:prSet presAssocID="{33568FEF-69E3-4FF1-80AD-09244FD32CB8}" presName="parTx" presStyleLbl="revTx" presStyleIdx="0" presStyleCnt="3">
        <dgm:presLayoutVars>
          <dgm:chMax val="0"/>
          <dgm:chPref val="0"/>
        </dgm:presLayoutVars>
      </dgm:prSet>
      <dgm:spPr/>
    </dgm:pt>
    <dgm:pt modelId="{76958502-2275-4E4E-88F3-2FD3CDAF4893}" type="pres">
      <dgm:prSet presAssocID="{D7DB9865-2D5A-47CB-860C-E9DCC4220DF0}" presName="sibTrans" presStyleCnt="0"/>
      <dgm:spPr/>
    </dgm:pt>
    <dgm:pt modelId="{8C809F09-6918-44A6-81E1-5ED493F3BE51}" type="pres">
      <dgm:prSet presAssocID="{DB0F4C9A-D20E-4912-8500-ED97FBDB71C2}" presName="compNode" presStyleCnt="0"/>
      <dgm:spPr/>
    </dgm:pt>
    <dgm:pt modelId="{92422259-9008-42B0-83B2-86C2CCADE796}" type="pres">
      <dgm:prSet presAssocID="{DB0F4C9A-D20E-4912-8500-ED97FBDB71C2}" presName="bgRect" presStyleLbl="bgShp" presStyleIdx="1" presStyleCnt="3"/>
      <dgm:spPr/>
    </dgm:pt>
    <dgm:pt modelId="{FBA6B76A-5E94-44DC-9805-ECD92C4575F6}" type="pres">
      <dgm:prSet presAssocID="{DB0F4C9A-D20E-4912-8500-ED97FBDB71C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nching Diagram"/>
        </a:ext>
      </dgm:extLst>
    </dgm:pt>
    <dgm:pt modelId="{178B9A60-CCA6-4BD4-8327-E3F8464BD7AC}" type="pres">
      <dgm:prSet presAssocID="{DB0F4C9A-D20E-4912-8500-ED97FBDB71C2}" presName="spaceRect" presStyleCnt="0"/>
      <dgm:spPr/>
    </dgm:pt>
    <dgm:pt modelId="{D15B8066-D501-4B80-9346-61A1AB0EFFE1}" type="pres">
      <dgm:prSet presAssocID="{DB0F4C9A-D20E-4912-8500-ED97FBDB71C2}" presName="parTx" presStyleLbl="revTx" presStyleIdx="1" presStyleCnt="3">
        <dgm:presLayoutVars>
          <dgm:chMax val="0"/>
          <dgm:chPref val="0"/>
        </dgm:presLayoutVars>
      </dgm:prSet>
      <dgm:spPr/>
    </dgm:pt>
    <dgm:pt modelId="{BA2A1688-F795-4FD8-A3BA-3DD284856000}" type="pres">
      <dgm:prSet presAssocID="{B5623D30-2FB9-430A-BBF8-E645384B688D}" presName="sibTrans" presStyleCnt="0"/>
      <dgm:spPr/>
    </dgm:pt>
    <dgm:pt modelId="{7EF6130B-3094-4D8D-A5D1-096D25ACA077}" type="pres">
      <dgm:prSet presAssocID="{06C2A90F-B663-48E8-B168-D4322B65E481}" presName="compNode" presStyleCnt="0"/>
      <dgm:spPr/>
    </dgm:pt>
    <dgm:pt modelId="{E0C2CB85-9D4B-423D-BC40-CB629D59955D}" type="pres">
      <dgm:prSet presAssocID="{06C2A90F-B663-48E8-B168-D4322B65E481}" presName="bgRect" presStyleLbl="bgShp" presStyleIdx="2" presStyleCnt="3"/>
      <dgm:spPr/>
    </dgm:pt>
    <dgm:pt modelId="{1B751776-9CF2-4FB7-B790-73C757F27398}" type="pres">
      <dgm:prSet presAssocID="{06C2A90F-B663-48E8-B168-D4322B65E48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gnifying glass"/>
        </a:ext>
      </dgm:extLst>
    </dgm:pt>
    <dgm:pt modelId="{AB6CB7AB-FAC0-4761-9551-B0415AF7AC46}" type="pres">
      <dgm:prSet presAssocID="{06C2A90F-B663-48E8-B168-D4322B65E481}" presName="spaceRect" presStyleCnt="0"/>
      <dgm:spPr/>
    </dgm:pt>
    <dgm:pt modelId="{681EC675-A585-498A-B60C-7FE9855D1F36}" type="pres">
      <dgm:prSet presAssocID="{06C2A90F-B663-48E8-B168-D4322B65E481}" presName="parTx" presStyleLbl="revTx" presStyleIdx="2" presStyleCnt="3">
        <dgm:presLayoutVars>
          <dgm:chMax val="0"/>
          <dgm:chPref val="0"/>
        </dgm:presLayoutVars>
      </dgm:prSet>
      <dgm:spPr/>
    </dgm:pt>
  </dgm:ptLst>
  <dgm:cxnLst>
    <dgm:cxn modelId="{1AC45270-9173-4AA5-B9B4-84CA2F5465D2}" type="presOf" srcId="{06C2A90F-B663-48E8-B168-D4322B65E481}" destId="{681EC675-A585-498A-B60C-7FE9855D1F36}" srcOrd="0" destOrd="0" presId="urn:microsoft.com/office/officeart/2018/2/layout/IconVerticalSolidList"/>
    <dgm:cxn modelId="{D6C57386-E90E-49E4-93AB-F1D7CD25DB71}" type="presOf" srcId="{47A56808-FC8E-4D6D-8AAE-75A6A90FC9A4}" destId="{C4C36340-2CAE-4775-A264-09263DFA11A7}" srcOrd="0" destOrd="0" presId="urn:microsoft.com/office/officeart/2018/2/layout/IconVerticalSolidList"/>
    <dgm:cxn modelId="{91CC92B6-E4DF-48BB-A409-48FAFB8144E1}" srcId="{47A56808-FC8E-4D6D-8AAE-75A6A90FC9A4}" destId="{DB0F4C9A-D20E-4912-8500-ED97FBDB71C2}" srcOrd="1" destOrd="0" parTransId="{B8A732A6-32F4-4259-9BAD-84A852EC475F}" sibTransId="{B5623D30-2FB9-430A-BBF8-E645384B688D}"/>
    <dgm:cxn modelId="{C63F15C4-0C93-4402-9631-583EE66D6534}" type="presOf" srcId="{33568FEF-69E3-4FF1-80AD-09244FD32CB8}" destId="{65F76EC5-68A3-460E-AFCF-B0165F924B3F}" srcOrd="0" destOrd="0" presId="urn:microsoft.com/office/officeart/2018/2/layout/IconVerticalSolidList"/>
    <dgm:cxn modelId="{F6B593DF-E33F-4936-B785-D23E6E4079B3}" type="presOf" srcId="{DB0F4C9A-D20E-4912-8500-ED97FBDB71C2}" destId="{D15B8066-D501-4B80-9346-61A1AB0EFFE1}" srcOrd="0" destOrd="0" presId="urn:microsoft.com/office/officeart/2018/2/layout/IconVerticalSolidList"/>
    <dgm:cxn modelId="{A182B2E1-07AA-447A-8118-4E5DA5D52553}" srcId="{47A56808-FC8E-4D6D-8AAE-75A6A90FC9A4}" destId="{33568FEF-69E3-4FF1-80AD-09244FD32CB8}" srcOrd="0" destOrd="0" parTransId="{D990CB39-56F2-465F-96CF-72ADF1705263}" sibTransId="{D7DB9865-2D5A-47CB-860C-E9DCC4220DF0}"/>
    <dgm:cxn modelId="{E73BD9E3-965B-4AC3-B510-E9E98172587E}" srcId="{47A56808-FC8E-4D6D-8AAE-75A6A90FC9A4}" destId="{06C2A90F-B663-48E8-B168-D4322B65E481}" srcOrd="2" destOrd="0" parTransId="{F046F960-6D00-4525-922A-6E9D3443789F}" sibTransId="{7800BB3E-FE30-47C2-BBB9-66CBBC1E0D91}"/>
    <dgm:cxn modelId="{504554E5-235E-4610-B5CA-8EBDF3E7FF36}" type="presParOf" srcId="{C4C36340-2CAE-4775-A264-09263DFA11A7}" destId="{82ECB34F-9CB3-457E-8E7F-BDAFAC750874}" srcOrd="0" destOrd="0" presId="urn:microsoft.com/office/officeart/2018/2/layout/IconVerticalSolidList"/>
    <dgm:cxn modelId="{30F26E01-1010-44D7-9717-4930976FF1C7}" type="presParOf" srcId="{82ECB34F-9CB3-457E-8E7F-BDAFAC750874}" destId="{EBE67AEA-5D54-451B-AC53-816F2540198A}" srcOrd="0" destOrd="0" presId="urn:microsoft.com/office/officeart/2018/2/layout/IconVerticalSolidList"/>
    <dgm:cxn modelId="{74C74269-C687-49CE-A224-3F604F349DDD}" type="presParOf" srcId="{82ECB34F-9CB3-457E-8E7F-BDAFAC750874}" destId="{76ACADA9-B719-4193-BF94-6B2891DDDE10}" srcOrd="1" destOrd="0" presId="urn:microsoft.com/office/officeart/2018/2/layout/IconVerticalSolidList"/>
    <dgm:cxn modelId="{B11EC81F-BD8F-44C6-9547-7C8B51927D47}" type="presParOf" srcId="{82ECB34F-9CB3-457E-8E7F-BDAFAC750874}" destId="{DBD9E9D8-DB62-49B7-9329-7D70CC4F433A}" srcOrd="2" destOrd="0" presId="urn:microsoft.com/office/officeart/2018/2/layout/IconVerticalSolidList"/>
    <dgm:cxn modelId="{F40A08A9-C9E8-40C9-B9E3-67805B827132}" type="presParOf" srcId="{82ECB34F-9CB3-457E-8E7F-BDAFAC750874}" destId="{65F76EC5-68A3-460E-AFCF-B0165F924B3F}" srcOrd="3" destOrd="0" presId="urn:microsoft.com/office/officeart/2018/2/layout/IconVerticalSolidList"/>
    <dgm:cxn modelId="{1A108781-F8F3-45C7-A7F0-D590BC79B5EF}" type="presParOf" srcId="{C4C36340-2CAE-4775-A264-09263DFA11A7}" destId="{76958502-2275-4E4E-88F3-2FD3CDAF4893}" srcOrd="1" destOrd="0" presId="urn:microsoft.com/office/officeart/2018/2/layout/IconVerticalSolidList"/>
    <dgm:cxn modelId="{827FFDE1-6F16-4B6D-BFFC-4C822152BFEC}" type="presParOf" srcId="{C4C36340-2CAE-4775-A264-09263DFA11A7}" destId="{8C809F09-6918-44A6-81E1-5ED493F3BE51}" srcOrd="2" destOrd="0" presId="urn:microsoft.com/office/officeart/2018/2/layout/IconVerticalSolidList"/>
    <dgm:cxn modelId="{91686FFA-D39E-4025-9494-0BED33DDFE2E}" type="presParOf" srcId="{8C809F09-6918-44A6-81E1-5ED493F3BE51}" destId="{92422259-9008-42B0-83B2-86C2CCADE796}" srcOrd="0" destOrd="0" presId="urn:microsoft.com/office/officeart/2018/2/layout/IconVerticalSolidList"/>
    <dgm:cxn modelId="{60007251-0070-4775-8BE1-D6D0273166ED}" type="presParOf" srcId="{8C809F09-6918-44A6-81E1-5ED493F3BE51}" destId="{FBA6B76A-5E94-44DC-9805-ECD92C4575F6}" srcOrd="1" destOrd="0" presId="urn:microsoft.com/office/officeart/2018/2/layout/IconVerticalSolidList"/>
    <dgm:cxn modelId="{E22D90F7-56F9-44DE-88BD-BBFAE4620004}" type="presParOf" srcId="{8C809F09-6918-44A6-81E1-5ED493F3BE51}" destId="{178B9A60-CCA6-4BD4-8327-E3F8464BD7AC}" srcOrd="2" destOrd="0" presId="urn:microsoft.com/office/officeart/2018/2/layout/IconVerticalSolidList"/>
    <dgm:cxn modelId="{D1EA2A55-50FE-494F-A7FA-4FBD677D9794}" type="presParOf" srcId="{8C809F09-6918-44A6-81E1-5ED493F3BE51}" destId="{D15B8066-D501-4B80-9346-61A1AB0EFFE1}" srcOrd="3" destOrd="0" presId="urn:microsoft.com/office/officeart/2018/2/layout/IconVerticalSolidList"/>
    <dgm:cxn modelId="{E7A07539-28E9-49D0-A028-18E6D7833E13}" type="presParOf" srcId="{C4C36340-2CAE-4775-A264-09263DFA11A7}" destId="{BA2A1688-F795-4FD8-A3BA-3DD284856000}" srcOrd="3" destOrd="0" presId="urn:microsoft.com/office/officeart/2018/2/layout/IconVerticalSolidList"/>
    <dgm:cxn modelId="{46C6F9F7-5C83-4259-A573-38D6190CADE4}" type="presParOf" srcId="{C4C36340-2CAE-4775-A264-09263DFA11A7}" destId="{7EF6130B-3094-4D8D-A5D1-096D25ACA077}" srcOrd="4" destOrd="0" presId="urn:microsoft.com/office/officeart/2018/2/layout/IconVerticalSolidList"/>
    <dgm:cxn modelId="{C160FC82-1DDF-4CB1-82C5-04BF9BE75701}" type="presParOf" srcId="{7EF6130B-3094-4D8D-A5D1-096D25ACA077}" destId="{E0C2CB85-9D4B-423D-BC40-CB629D59955D}" srcOrd="0" destOrd="0" presId="urn:microsoft.com/office/officeart/2018/2/layout/IconVerticalSolidList"/>
    <dgm:cxn modelId="{902ACC67-59E3-4AD9-9AA3-E8E1C54E62B6}" type="presParOf" srcId="{7EF6130B-3094-4D8D-A5D1-096D25ACA077}" destId="{1B751776-9CF2-4FB7-B790-73C757F27398}" srcOrd="1" destOrd="0" presId="urn:microsoft.com/office/officeart/2018/2/layout/IconVerticalSolidList"/>
    <dgm:cxn modelId="{25D03BDE-BB9D-4EAD-BDA4-E81D5F42F320}" type="presParOf" srcId="{7EF6130B-3094-4D8D-A5D1-096D25ACA077}" destId="{AB6CB7AB-FAC0-4761-9551-B0415AF7AC46}" srcOrd="2" destOrd="0" presId="urn:microsoft.com/office/officeart/2018/2/layout/IconVerticalSolidList"/>
    <dgm:cxn modelId="{F43F527F-1F20-45D6-A218-C072B4237155}" type="presParOf" srcId="{7EF6130B-3094-4D8D-A5D1-096D25ACA077}" destId="{681EC675-A585-498A-B60C-7FE9855D1F3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87B329-98F4-4C50-A71B-E51A264DDFC1}" type="doc">
      <dgm:prSet loTypeId="urn:microsoft.com/office/officeart/2017/3/layout/DropPinTimeline" loCatId="process" qsTypeId="urn:microsoft.com/office/officeart/2005/8/quickstyle/simple1" qsCatId="simple" csTypeId="urn:microsoft.com/office/officeart/2005/8/colors/colorful2" csCatId="colorful" phldr="1"/>
      <dgm:spPr/>
      <dgm:t>
        <a:bodyPr/>
        <a:lstStyle/>
        <a:p>
          <a:endParaRPr lang="en-US"/>
        </a:p>
      </dgm:t>
    </dgm:pt>
    <dgm:pt modelId="{776429B6-F9AA-4FEC-8EEE-73E05C861D81}">
      <dgm:prSet/>
      <dgm:spPr/>
      <dgm:t>
        <a:bodyPr/>
        <a:lstStyle/>
        <a:p>
          <a:pPr>
            <a:defRPr b="1"/>
          </a:pPr>
          <a:r>
            <a:rPr lang="en-US"/>
            <a:t>2013</a:t>
          </a:r>
        </a:p>
      </dgm:t>
    </dgm:pt>
    <dgm:pt modelId="{C450D7E1-741A-4043-841A-75942071C621}" type="parTrans" cxnId="{E8D1E360-2D50-4EC4-9F22-A73DEFDA69A9}">
      <dgm:prSet/>
      <dgm:spPr/>
      <dgm:t>
        <a:bodyPr/>
        <a:lstStyle/>
        <a:p>
          <a:endParaRPr lang="en-US"/>
        </a:p>
      </dgm:t>
    </dgm:pt>
    <dgm:pt modelId="{A39EA472-18CB-453E-A388-E04B83D02847}" type="sibTrans" cxnId="{E8D1E360-2D50-4EC4-9F22-A73DEFDA69A9}">
      <dgm:prSet/>
      <dgm:spPr/>
      <dgm:t>
        <a:bodyPr/>
        <a:lstStyle/>
        <a:p>
          <a:endParaRPr lang="en-US"/>
        </a:p>
      </dgm:t>
    </dgm:pt>
    <dgm:pt modelId="{B8C7AAA2-F640-44EA-890E-9A2E4207717F}">
      <dgm:prSet/>
      <dgm:spPr/>
      <dgm:t>
        <a:bodyPr/>
        <a:lstStyle/>
        <a:p>
          <a:r>
            <a:rPr lang="en-US"/>
            <a:t>Implémentation du modèle Housing First sous le nom de Housing First Belgium</a:t>
          </a:r>
        </a:p>
      </dgm:t>
    </dgm:pt>
    <dgm:pt modelId="{7ECE59D8-2B2E-49CC-803D-A0842AB02D5A}" type="parTrans" cxnId="{68699DDD-576D-40CA-9485-20429C74A86C}">
      <dgm:prSet/>
      <dgm:spPr/>
      <dgm:t>
        <a:bodyPr/>
        <a:lstStyle/>
        <a:p>
          <a:endParaRPr lang="en-US"/>
        </a:p>
      </dgm:t>
    </dgm:pt>
    <dgm:pt modelId="{854F7FAD-A3DD-406D-9420-3A152968C215}" type="sibTrans" cxnId="{68699DDD-576D-40CA-9485-20429C74A86C}">
      <dgm:prSet/>
      <dgm:spPr/>
      <dgm:t>
        <a:bodyPr/>
        <a:lstStyle/>
        <a:p>
          <a:endParaRPr lang="en-US"/>
        </a:p>
      </dgm:t>
    </dgm:pt>
    <dgm:pt modelId="{6A843FDF-8B6A-4613-A278-B5FC5C1F126D}">
      <dgm:prSet/>
      <dgm:spPr/>
      <dgm:t>
        <a:bodyPr/>
        <a:lstStyle/>
        <a:p>
          <a:pPr>
            <a:defRPr b="1"/>
          </a:pPr>
          <a:r>
            <a:rPr lang="en-US"/>
            <a:t>2016</a:t>
          </a:r>
        </a:p>
      </dgm:t>
    </dgm:pt>
    <dgm:pt modelId="{00A90FA7-1337-4335-A476-9EFA4D39B635}" type="parTrans" cxnId="{B4E53839-3134-44EE-B0C1-D21BB4B4DC0B}">
      <dgm:prSet/>
      <dgm:spPr/>
      <dgm:t>
        <a:bodyPr/>
        <a:lstStyle/>
        <a:p>
          <a:endParaRPr lang="en-US"/>
        </a:p>
      </dgm:t>
    </dgm:pt>
    <dgm:pt modelId="{297074A8-177B-41B0-B8D2-9D869C898C3D}" type="sibTrans" cxnId="{B4E53839-3134-44EE-B0C1-D21BB4B4DC0B}">
      <dgm:prSet/>
      <dgm:spPr/>
      <dgm:t>
        <a:bodyPr/>
        <a:lstStyle/>
        <a:p>
          <a:endParaRPr lang="en-US"/>
        </a:p>
      </dgm:t>
    </dgm:pt>
    <dgm:pt modelId="{2CA94C42-C318-476E-AC61-6084C9979E48}">
      <dgm:prSet/>
      <dgm:spPr/>
      <dgm:t>
        <a:bodyPr/>
        <a:lstStyle/>
        <a:p>
          <a:r>
            <a:rPr lang="en-US"/>
            <a:t>Première évaluation du modèle. Résultats très positifs.</a:t>
          </a:r>
        </a:p>
      </dgm:t>
    </dgm:pt>
    <dgm:pt modelId="{73ECD394-E4EE-48D1-9847-E3914E3B8E33}" type="parTrans" cxnId="{B67B2708-148C-4906-B4B7-D079D8049941}">
      <dgm:prSet/>
      <dgm:spPr/>
      <dgm:t>
        <a:bodyPr/>
        <a:lstStyle/>
        <a:p>
          <a:endParaRPr lang="en-US"/>
        </a:p>
      </dgm:t>
    </dgm:pt>
    <dgm:pt modelId="{75C7ECAB-B42A-4D60-9B53-9B238BABF770}" type="sibTrans" cxnId="{B67B2708-148C-4906-B4B7-D079D8049941}">
      <dgm:prSet/>
      <dgm:spPr/>
      <dgm:t>
        <a:bodyPr/>
        <a:lstStyle/>
        <a:p>
          <a:endParaRPr lang="en-US"/>
        </a:p>
      </dgm:t>
    </dgm:pt>
    <dgm:pt modelId="{68D9A3EC-9527-4ED5-9222-71674E44DD57}">
      <dgm:prSet/>
      <dgm:spPr/>
      <dgm:t>
        <a:bodyPr/>
        <a:lstStyle/>
        <a:p>
          <a:pPr>
            <a:defRPr b="1"/>
          </a:pPr>
          <a:r>
            <a:rPr lang="en-US"/>
            <a:t>2020</a:t>
          </a:r>
        </a:p>
      </dgm:t>
    </dgm:pt>
    <dgm:pt modelId="{04215FAF-A927-4DB3-B9D5-0C69DA8788AB}" type="parTrans" cxnId="{BDC9A51B-4969-4DAC-AC08-0F85CB7B683C}">
      <dgm:prSet/>
      <dgm:spPr/>
      <dgm:t>
        <a:bodyPr/>
        <a:lstStyle/>
        <a:p>
          <a:endParaRPr lang="en-US"/>
        </a:p>
      </dgm:t>
    </dgm:pt>
    <dgm:pt modelId="{4D8192CC-CC7F-4E3C-91A5-3D557667C092}" type="sibTrans" cxnId="{BDC9A51B-4969-4DAC-AC08-0F85CB7B683C}">
      <dgm:prSet/>
      <dgm:spPr/>
      <dgm:t>
        <a:bodyPr/>
        <a:lstStyle/>
        <a:p>
          <a:endParaRPr lang="en-US"/>
        </a:p>
      </dgm:t>
    </dgm:pt>
    <dgm:pt modelId="{7F3FC847-6EF9-49E7-8101-12C889DE186A}">
      <dgm:prSet/>
      <dgm:spPr/>
      <dgm:t>
        <a:bodyPr/>
        <a:lstStyle/>
        <a:p>
          <a:r>
            <a:rPr lang="en-US"/>
            <a:t>Expérimentation Affiliation Sociale – SPP Intégration Sociale</a:t>
          </a:r>
        </a:p>
      </dgm:t>
    </dgm:pt>
    <dgm:pt modelId="{FF5000A4-45DB-4DD4-AA87-C6DFC30DF5D4}" type="parTrans" cxnId="{6AA41CD6-C3D9-4679-8084-46A39E16021F}">
      <dgm:prSet/>
      <dgm:spPr/>
      <dgm:t>
        <a:bodyPr/>
        <a:lstStyle/>
        <a:p>
          <a:endParaRPr lang="en-US"/>
        </a:p>
      </dgm:t>
    </dgm:pt>
    <dgm:pt modelId="{2EE7D75A-AA4A-4235-9420-9C6EBA3B6AF6}" type="sibTrans" cxnId="{6AA41CD6-C3D9-4679-8084-46A39E16021F}">
      <dgm:prSet/>
      <dgm:spPr/>
      <dgm:t>
        <a:bodyPr/>
        <a:lstStyle/>
        <a:p>
          <a:endParaRPr lang="en-US"/>
        </a:p>
      </dgm:t>
    </dgm:pt>
    <dgm:pt modelId="{77FE6315-E9DA-401E-B017-46C1FF56F4E8}" type="pres">
      <dgm:prSet presAssocID="{CC87B329-98F4-4C50-A71B-E51A264DDFC1}" presName="root" presStyleCnt="0">
        <dgm:presLayoutVars>
          <dgm:chMax/>
          <dgm:chPref/>
          <dgm:animLvl val="lvl"/>
        </dgm:presLayoutVars>
      </dgm:prSet>
      <dgm:spPr/>
    </dgm:pt>
    <dgm:pt modelId="{2A0B81BB-58A9-4A4F-B22F-8571D73C0064}" type="pres">
      <dgm:prSet presAssocID="{CC87B329-98F4-4C50-A71B-E51A264DDFC1}" presName="divider" presStyleLbl="fgAcc1" presStyleIdx="0" presStyleCnt="4"/>
      <dgm:spPr>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tailEnd type="triangle" w="lg" len="lg"/>
        </a:ln>
        <a:effectLst/>
      </dgm:spPr>
    </dgm:pt>
    <dgm:pt modelId="{6221C00A-2B29-48C8-8FEA-C5DF7186368E}" type="pres">
      <dgm:prSet presAssocID="{CC87B329-98F4-4C50-A71B-E51A264DDFC1}" presName="nodes" presStyleCnt="0">
        <dgm:presLayoutVars>
          <dgm:chMax/>
          <dgm:chPref/>
          <dgm:animLvl val="lvl"/>
        </dgm:presLayoutVars>
      </dgm:prSet>
      <dgm:spPr/>
    </dgm:pt>
    <dgm:pt modelId="{693711B3-3E1E-4286-B4C8-0F33CA89743F}" type="pres">
      <dgm:prSet presAssocID="{776429B6-F9AA-4FEC-8EEE-73E05C861D81}" presName="composite" presStyleCnt="0"/>
      <dgm:spPr/>
    </dgm:pt>
    <dgm:pt modelId="{A85F7E2F-4F3F-440F-9DBE-F5A1F108ED1B}" type="pres">
      <dgm:prSet presAssocID="{776429B6-F9AA-4FEC-8EEE-73E05C861D81}" presName="ConnectorPoint" presStyleLbl="lnNode1" presStyleIdx="0" presStyleCnt="3"/>
      <dgm:spPr>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gm:spPr>
    </dgm:pt>
    <dgm:pt modelId="{EAFC1529-82F3-45A9-9A22-90E5A2D140AD}" type="pres">
      <dgm:prSet presAssocID="{776429B6-F9AA-4FEC-8EEE-73E05C861D81}" presName="DropPinPlaceHolder" presStyleCnt="0"/>
      <dgm:spPr/>
    </dgm:pt>
    <dgm:pt modelId="{F627B9C9-C860-4BFB-B0A3-8A195E3BC82E}" type="pres">
      <dgm:prSet presAssocID="{776429B6-F9AA-4FEC-8EEE-73E05C861D81}" presName="DropPin" presStyleLbl="alignNode1" presStyleIdx="0" presStyleCnt="3"/>
      <dgm:spPr/>
    </dgm:pt>
    <dgm:pt modelId="{7B1BF73C-6193-4FD7-90DE-BB2F0D08F3B0}" type="pres">
      <dgm:prSet presAssocID="{776429B6-F9AA-4FEC-8EEE-73E05C861D81}" presName="Ellipse" presStyleLbl="fgAcc1" presStyleIdx="1" presStyleCnt="4"/>
      <dgm:spPr>
        <a:solidFill>
          <a:schemeClr val="lt1">
            <a:alpha val="90000"/>
            <a:hueOff val="0"/>
            <a:satOff val="0"/>
            <a:lumOff val="0"/>
            <a:alphaOff val="0"/>
          </a:schemeClr>
        </a:solidFill>
        <a:ln w="22225" cap="rnd" cmpd="sng" algn="ctr">
          <a:noFill/>
          <a:prstDash val="solid"/>
        </a:ln>
        <a:effectLst/>
      </dgm:spPr>
    </dgm:pt>
    <dgm:pt modelId="{417EDDC0-4121-4DB0-A738-B88A7C0D53D7}" type="pres">
      <dgm:prSet presAssocID="{776429B6-F9AA-4FEC-8EEE-73E05C861D81}" presName="L2TextContainer" presStyleLbl="revTx" presStyleIdx="0" presStyleCnt="6">
        <dgm:presLayoutVars>
          <dgm:bulletEnabled val="1"/>
        </dgm:presLayoutVars>
      </dgm:prSet>
      <dgm:spPr/>
    </dgm:pt>
    <dgm:pt modelId="{D7285AFF-85BD-4000-915A-D312FCD7AA0D}" type="pres">
      <dgm:prSet presAssocID="{776429B6-F9AA-4FEC-8EEE-73E05C861D81}" presName="L1TextContainer" presStyleLbl="revTx" presStyleIdx="1" presStyleCnt="6">
        <dgm:presLayoutVars>
          <dgm:chMax val="1"/>
          <dgm:chPref val="1"/>
          <dgm:bulletEnabled val="1"/>
        </dgm:presLayoutVars>
      </dgm:prSet>
      <dgm:spPr/>
    </dgm:pt>
    <dgm:pt modelId="{7E000FE1-2BB3-46FF-BD99-D72F37B19959}" type="pres">
      <dgm:prSet presAssocID="{776429B6-F9AA-4FEC-8EEE-73E05C861D81}" presName="ConnectLine" presStyleLbl="sibTrans1D1" presStyleIdx="0" presStyleCnt="3"/>
      <dgm:spPr>
        <a:noFill/>
        <a:ln w="12700" cap="rnd" cmpd="sng" algn="ctr">
          <a:solidFill>
            <a:schemeClr val="accent2">
              <a:hueOff val="0"/>
              <a:satOff val="0"/>
              <a:lumOff val="0"/>
              <a:alphaOff val="0"/>
            </a:schemeClr>
          </a:solidFill>
          <a:prstDash val="dash"/>
        </a:ln>
        <a:effectLst/>
      </dgm:spPr>
    </dgm:pt>
    <dgm:pt modelId="{05A323BB-0536-405B-A819-4543834BE366}" type="pres">
      <dgm:prSet presAssocID="{776429B6-F9AA-4FEC-8EEE-73E05C861D81}" presName="EmptyPlaceHolder" presStyleCnt="0"/>
      <dgm:spPr/>
    </dgm:pt>
    <dgm:pt modelId="{D5D12A44-9563-450B-8637-D520F923A9B0}" type="pres">
      <dgm:prSet presAssocID="{A39EA472-18CB-453E-A388-E04B83D02847}" presName="spaceBetweenRectangles" presStyleCnt="0"/>
      <dgm:spPr/>
    </dgm:pt>
    <dgm:pt modelId="{E223BF58-8F11-47E1-A7C1-28CA05830857}" type="pres">
      <dgm:prSet presAssocID="{6A843FDF-8B6A-4613-A278-B5FC5C1F126D}" presName="composite" presStyleCnt="0"/>
      <dgm:spPr/>
    </dgm:pt>
    <dgm:pt modelId="{9C6ED0D1-A0DE-4EBA-8DAC-7BC7F3302692}" type="pres">
      <dgm:prSet presAssocID="{6A843FDF-8B6A-4613-A278-B5FC5C1F126D}" presName="ConnectorPoint" presStyleLbl="lnNode1" presStyleIdx="1" presStyleCnt="3"/>
      <dgm:spPr>
        <a:solidFill>
          <a:schemeClr val="accent2">
            <a:hueOff val="-944198"/>
            <a:satOff val="17568"/>
            <a:lumOff val="2352"/>
            <a:alphaOff val="0"/>
          </a:schemeClr>
        </a:solidFill>
        <a:ln w="6350" cap="rnd" cmpd="sng" algn="ctr">
          <a:solidFill>
            <a:schemeClr val="lt1">
              <a:hueOff val="0"/>
              <a:satOff val="0"/>
              <a:lumOff val="0"/>
              <a:alphaOff val="0"/>
            </a:schemeClr>
          </a:solidFill>
          <a:prstDash val="solid"/>
        </a:ln>
        <a:effectLst/>
      </dgm:spPr>
    </dgm:pt>
    <dgm:pt modelId="{3FBEF1E2-E89B-4121-9C37-9BADDBB2D288}" type="pres">
      <dgm:prSet presAssocID="{6A843FDF-8B6A-4613-A278-B5FC5C1F126D}" presName="DropPinPlaceHolder" presStyleCnt="0"/>
      <dgm:spPr/>
    </dgm:pt>
    <dgm:pt modelId="{9B27A9B2-8A69-4868-B658-AC7273803058}" type="pres">
      <dgm:prSet presAssocID="{6A843FDF-8B6A-4613-A278-B5FC5C1F126D}" presName="DropPin" presStyleLbl="alignNode1" presStyleIdx="1" presStyleCnt="3"/>
      <dgm:spPr/>
    </dgm:pt>
    <dgm:pt modelId="{944CFEFD-51F1-4EA4-8F0C-E389ACF6239C}" type="pres">
      <dgm:prSet presAssocID="{6A843FDF-8B6A-4613-A278-B5FC5C1F126D}" presName="Ellipse" presStyleLbl="fgAcc1" presStyleIdx="2" presStyleCnt="4"/>
      <dgm:spPr>
        <a:solidFill>
          <a:schemeClr val="lt1">
            <a:alpha val="90000"/>
            <a:hueOff val="0"/>
            <a:satOff val="0"/>
            <a:lumOff val="0"/>
            <a:alphaOff val="0"/>
          </a:schemeClr>
        </a:solidFill>
        <a:ln w="22225" cap="rnd" cmpd="sng" algn="ctr">
          <a:noFill/>
          <a:prstDash val="solid"/>
        </a:ln>
        <a:effectLst/>
      </dgm:spPr>
    </dgm:pt>
    <dgm:pt modelId="{9D944E00-6684-4AF0-98B8-62875791094F}" type="pres">
      <dgm:prSet presAssocID="{6A843FDF-8B6A-4613-A278-B5FC5C1F126D}" presName="L2TextContainer" presStyleLbl="revTx" presStyleIdx="2" presStyleCnt="6">
        <dgm:presLayoutVars>
          <dgm:bulletEnabled val="1"/>
        </dgm:presLayoutVars>
      </dgm:prSet>
      <dgm:spPr/>
    </dgm:pt>
    <dgm:pt modelId="{D45DB3B9-C93F-4F37-80D3-303BC236947A}" type="pres">
      <dgm:prSet presAssocID="{6A843FDF-8B6A-4613-A278-B5FC5C1F126D}" presName="L1TextContainer" presStyleLbl="revTx" presStyleIdx="3" presStyleCnt="6">
        <dgm:presLayoutVars>
          <dgm:chMax val="1"/>
          <dgm:chPref val="1"/>
          <dgm:bulletEnabled val="1"/>
        </dgm:presLayoutVars>
      </dgm:prSet>
      <dgm:spPr/>
    </dgm:pt>
    <dgm:pt modelId="{E04048BD-4B9A-49CF-AEED-96722A48AC37}" type="pres">
      <dgm:prSet presAssocID="{6A843FDF-8B6A-4613-A278-B5FC5C1F126D}" presName="ConnectLine" presStyleLbl="sibTrans1D1" presStyleIdx="1" presStyleCnt="3"/>
      <dgm:spPr>
        <a:noFill/>
        <a:ln w="12700" cap="rnd" cmpd="sng" algn="ctr">
          <a:solidFill>
            <a:schemeClr val="accent2">
              <a:hueOff val="-944198"/>
              <a:satOff val="17568"/>
              <a:lumOff val="2352"/>
              <a:alphaOff val="0"/>
            </a:schemeClr>
          </a:solidFill>
          <a:prstDash val="dash"/>
        </a:ln>
        <a:effectLst/>
      </dgm:spPr>
    </dgm:pt>
    <dgm:pt modelId="{257C9DE9-FFCB-4245-A2E2-40787077F93F}" type="pres">
      <dgm:prSet presAssocID="{6A843FDF-8B6A-4613-A278-B5FC5C1F126D}" presName="EmptyPlaceHolder" presStyleCnt="0"/>
      <dgm:spPr/>
    </dgm:pt>
    <dgm:pt modelId="{305A6886-BD59-457A-80C1-E77BCE175DB7}" type="pres">
      <dgm:prSet presAssocID="{297074A8-177B-41B0-B8D2-9D869C898C3D}" presName="spaceBetweenRectangles" presStyleCnt="0"/>
      <dgm:spPr/>
    </dgm:pt>
    <dgm:pt modelId="{1B87153E-FC7C-46CD-91A8-9F28BCEF3C08}" type="pres">
      <dgm:prSet presAssocID="{68D9A3EC-9527-4ED5-9222-71674E44DD57}" presName="composite" presStyleCnt="0"/>
      <dgm:spPr/>
    </dgm:pt>
    <dgm:pt modelId="{5094E411-C7F0-4F2C-80CB-71F1BA58FC83}" type="pres">
      <dgm:prSet presAssocID="{68D9A3EC-9527-4ED5-9222-71674E44DD57}" presName="ConnectorPoint" presStyleLbl="lnNode1" presStyleIdx="2" presStyleCnt="3"/>
      <dgm:spPr>
        <a:solidFill>
          <a:schemeClr val="accent2">
            <a:hueOff val="-1888395"/>
            <a:satOff val="35136"/>
            <a:lumOff val="4705"/>
            <a:alphaOff val="0"/>
          </a:schemeClr>
        </a:solidFill>
        <a:ln w="6350" cap="rnd" cmpd="sng" algn="ctr">
          <a:solidFill>
            <a:schemeClr val="lt1">
              <a:hueOff val="0"/>
              <a:satOff val="0"/>
              <a:lumOff val="0"/>
              <a:alphaOff val="0"/>
            </a:schemeClr>
          </a:solidFill>
          <a:prstDash val="solid"/>
        </a:ln>
        <a:effectLst/>
      </dgm:spPr>
    </dgm:pt>
    <dgm:pt modelId="{59442D94-9447-46A7-B97D-6284DB33ABC4}" type="pres">
      <dgm:prSet presAssocID="{68D9A3EC-9527-4ED5-9222-71674E44DD57}" presName="DropPinPlaceHolder" presStyleCnt="0"/>
      <dgm:spPr/>
    </dgm:pt>
    <dgm:pt modelId="{E0E710B8-FF48-44C5-9837-5CA9CB17841B}" type="pres">
      <dgm:prSet presAssocID="{68D9A3EC-9527-4ED5-9222-71674E44DD57}" presName="DropPin" presStyleLbl="alignNode1" presStyleIdx="2" presStyleCnt="3"/>
      <dgm:spPr/>
    </dgm:pt>
    <dgm:pt modelId="{3D709405-AAFE-464B-9783-3780FAC1D3C6}" type="pres">
      <dgm:prSet presAssocID="{68D9A3EC-9527-4ED5-9222-71674E44DD57}" presName="Ellipse" presStyleLbl="fgAcc1" presStyleIdx="3" presStyleCnt="4"/>
      <dgm:spPr>
        <a:solidFill>
          <a:schemeClr val="lt1">
            <a:alpha val="90000"/>
            <a:hueOff val="0"/>
            <a:satOff val="0"/>
            <a:lumOff val="0"/>
            <a:alphaOff val="0"/>
          </a:schemeClr>
        </a:solidFill>
        <a:ln w="22225" cap="rnd" cmpd="sng" algn="ctr">
          <a:noFill/>
          <a:prstDash val="solid"/>
        </a:ln>
        <a:effectLst/>
      </dgm:spPr>
    </dgm:pt>
    <dgm:pt modelId="{CE1BB702-8A7D-4CF8-8C16-6EA20F0ADD38}" type="pres">
      <dgm:prSet presAssocID="{68D9A3EC-9527-4ED5-9222-71674E44DD57}" presName="L2TextContainer" presStyleLbl="revTx" presStyleIdx="4" presStyleCnt="6">
        <dgm:presLayoutVars>
          <dgm:bulletEnabled val="1"/>
        </dgm:presLayoutVars>
      </dgm:prSet>
      <dgm:spPr/>
    </dgm:pt>
    <dgm:pt modelId="{03EA6BF4-40F2-45D3-A3BC-94EF95948310}" type="pres">
      <dgm:prSet presAssocID="{68D9A3EC-9527-4ED5-9222-71674E44DD57}" presName="L1TextContainer" presStyleLbl="revTx" presStyleIdx="5" presStyleCnt="6">
        <dgm:presLayoutVars>
          <dgm:chMax val="1"/>
          <dgm:chPref val="1"/>
          <dgm:bulletEnabled val="1"/>
        </dgm:presLayoutVars>
      </dgm:prSet>
      <dgm:spPr/>
    </dgm:pt>
    <dgm:pt modelId="{B90EBB5A-7A87-492A-B63B-4616CC979C04}" type="pres">
      <dgm:prSet presAssocID="{68D9A3EC-9527-4ED5-9222-71674E44DD57}" presName="ConnectLine" presStyleLbl="sibTrans1D1" presStyleIdx="2" presStyleCnt="3"/>
      <dgm:spPr>
        <a:noFill/>
        <a:ln w="12700" cap="rnd" cmpd="sng" algn="ctr">
          <a:solidFill>
            <a:schemeClr val="accent2">
              <a:hueOff val="-1888395"/>
              <a:satOff val="35136"/>
              <a:lumOff val="4705"/>
              <a:alphaOff val="0"/>
            </a:schemeClr>
          </a:solidFill>
          <a:prstDash val="dash"/>
        </a:ln>
        <a:effectLst/>
      </dgm:spPr>
    </dgm:pt>
    <dgm:pt modelId="{BCAC1597-C6BD-4696-84F9-5A1A4F66B982}" type="pres">
      <dgm:prSet presAssocID="{68D9A3EC-9527-4ED5-9222-71674E44DD57}" presName="EmptyPlaceHolder" presStyleCnt="0"/>
      <dgm:spPr/>
    </dgm:pt>
  </dgm:ptLst>
  <dgm:cxnLst>
    <dgm:cxn modelId="{B67B2708-148C-4906-B4B7-D079D8049941}" srcId="{6A843FDF-8B6A-4613-A278-B5FC5C1F126D}" destId="{2CA94C42-C318-476E-AC61-6084C9979E48}" srcOrd="0" destOrd="0" parTransId="{73ECD394-E4EE-48D1-9847-E3914E3B8E33}" sibTransId="{75C7ECAB-B42A-4D60-9B53-9B238BABF770}"/>
    <dgm:cxn modelId="{D6B70F09-0260-4103-A7A6-A4A55D6FB3B8}" type="presOf" srcId="{B8C7AAA2-F640-44EA-890E-9A2E4207717F}" destId="{417EDDC0-4121-4DB0-A738-B88A7C0D53D7}" srcOrd="0" destOrd="0" presId="urn:microsoft.com/office/officeart/2017/3/layout/DropPinTimeline"/>
    <dgm:cxn modelId="{BDC9A51B-4969-4DAC-AC08-0F85CB7B683C}" srcId="{CC87B329-98F4-4C50-A71B-E51A264DDFC1}" destId="{68D9A3EC-9527-4ED5-9222-71674E44DD57}" srcOrd="2" destOrd="0" parTransId="{04215FAF-A927-4DB3-B9D5-0C69DA8788AB}" sibTransId="{4D8192CC-CC7F-4E3C-91A5-3D557667C092}"/>
    <dgm:cxn modelId="{B4E53839-3134-44EE-B0C1-D21BB4B4DC0B}" srcId="{CC87B329-98F4-4C50-A71B-E51A264DDFC1}" destId="{6A843FDF-8B6A-4613-A278-B5FC5C1F126D}" srcOrd="1" destOrd="0" parTransId="{00A90FA7-1337-4335-A476-9EFA4D39B635}" sibTransId="{297074A8-177B-41B0-B8D2-9D869C898C3D}"/>
    <dgm:cxn modelId="{E8D1E360-2D50-4EC4-9F22-A73DEFDA69A9}" srcId="{CC87B329-98F4-4C50-A71B-E51A264DDFC1}" destId="{776429B6-F9AA-4FEC-8EEE-73E05C861D81}" srcOrd="0" destOrd="0" parTransId="{C450D7E1-741A-4043-841A-75942071C621}" sibTransId="{A39EA472-18CB-453E-A388-E04B83D02847}"/>
    <dgm:cxn modelId="{3D542C66-5884-48AF-BB93-073157FA278F}" type="presOf" srcId="{776429B6-F9AA-4FEC-8EEE-73E05C861D81}" destId="{D7285AFF-85BD-4000-915A-D312FCD7AA0D}" srcOrd="0" destOrd="0" presId="urn:microsoft.com/office/officeart/2017/3/layout/DropPinTimeline"/>
    <dgm:cxn modelId="{71E8EC7A-6EA7-4679-BC59-0442885A22E0}" type="presOf" srcId="{2CA94C42-C318-476E-AC61-6084C9979E48}" destId="{9D944E00-6684-4AF0-98B8-62875791094F}" srcOrd="0" destOrd="0" presId="urn:microsoft.com/office/officeart/2017/3/layout/DropPinTimeline"/>
    <dgm:cxn modelId="{44B9BDAD-83BC-4617-A6F1-CC666325A9A9}" type="presOf" srcId="{68D9A3EC-9527-4ED5-9222-71674E44DD57}" destId="{03EA6BF4-40F2-45D3-A3BC-94EF95948310}" srcOrd="0" destOrd="0" presId="urn:microsoft.com/office/officeart/2017/3/layout/DropPinTimeline"/>
    <dgm:cxn modelId="{F6650AB0-F8FD-4A6C-9274-E9486635A4A4}" type="presOf" srcId="{6A843FDF-8B6A-4613-A278-B5FC5C1F126D}" destId="{D45DB3B9-C93F-4F37-80D3-303BC236947A}" srcOrd="0" destOrd="0" presId="urn:microsoft.com/office/officeart/2017/3/layout/DropPinTimeline"/>
    <dgm:cxn modelId="{6AA41CD6-C3D9-4679-8084-46A39E16021F}" srcId="{68D9A3EC-9527-4ED5-9222-71674E44DD57}" destId="{7F3FC847-6EF9-49E7-8101-12C889DE186A}" srcOrd="0" destOrd="0" parTransId="{FF5000A4-45DB-4DD4-AA87-C6DFC30DF5D4}" sibTransId="{2EE7D75A-AA4A-4235-9420-9C6EBA3B6AF6}"/>
    <dgm:cxn modelId="{68699DDD-576D-40CA-9485-20429C74A86C}" srcId="{776429B6-F9AA-4FEC-8EEE-73E05C861D81}" destId="{B8C7AAA2-F640-44EA-890E-9A2E4207717F}" srcOrd="0" destOrd="0" parTransId="{7ECE59D8-2B2E-49CC-803D-A0842AB02D5A}" sibTransId="{854F7FAD-A3DD-406D-9420-3A152968C215}"/>
    <dgm:cxn modelId="{719437F1-E5AF-41D8-BF7B-59249C055437}" type="presOf" srcId="{7F3FC847-6EF9-49E7-8101-12C889DE186A}" destId="{CE1BB702-8A7D-4CF8-8C16-6EA20F0ADD38}" srcOrd="0" destOrd="0" presId="urn:microsoft.com/office/officeart/2017/3/layout/DropPinTimeline"/>
    <dgm:cxn modelId="{1D8AEAF8-0454-4AEC-9DBF-C2055D4776F0}" type="presOf" srcId="{CC87B329-98F4-4C50-A71B-E51A264DDFC1}" destId="{77FE6315-E9DA-401E-B017-46C1FF56F4E8}" srcOrd="0" destOrd="0" presId="urn:microsoft.com/office/officeart/2017/3/layout/DropPinTimeline"/>
    <dgm:cxn modelId="{EF55FD42-B828-4DA8-A9E5-94A0ADC4D0B6}" type="presParOf" srcId="{77FE6315-E9DA-401E-B017-46C1FF56F4E8}" destId="{2A0B81BB-58A9-4A4F-B22F-8571D73C0064}" srcOrd="0" destOrd="0" presId="urn:microsoft.com/office/officeart/2017/3/layout/DropPinTimeline"/>
    <dgm:cxn modelId="{F47E4237-635E-4F0D-ABE0-162FDF261F11}" type="presParOf" srcId="{77FE6315-E9DA-401E-B017-46C1FF56F4E8}" destId="{6221C00A-2B29-48C8-8FEA-C5DF7186368E}" srcOrd="1" destOrd="0" presId="urn:microsoft.com/office/officeart/2017/3/layout/DropPinTimeline"/>
    <dgm:cxn modelId="{138E70BD-89CE-4545-944E-3CA589C2CA16}" type="presParOf" srcId="{6221C00A-2B29-48C8-8FEA-C5DF7186368E}" destId="{693711B3-3E1E-4286-B4C8-0F33CA89743F}" srcOrd="0" destOrd="0" presId="urn:microsoft.com/office/officeart/2017/3/layout/DropPinTimeline"/>
    <dgm:cxn modelId="{B0DC91B4-7DA9-401B-B8B8-3BC54C2B197D}" type="presParOf" srcId="{693711B3-3E1E-4286-B4C8-0F33CA89743F}" destId="{A85F7E2F-4F3F-440F-9DBE-F5A1F108ED1B}" srcOrd="0" destOrd="0" presId="urn:microsoft.com/office/officeart/2017/3/layout/DropPinTimeline"/>
    <dgm:cxn modelId="{2EBF5D21-0B27-4772-AF5A-CD4E9980E5A1}" type="presParOf" srcId="{693711B3-3E1E-4286-B4C8-0F33CA89743F}" destId="{EAFC1529-82F3-45A9-9A22-90E5A2D140AD}" srcOrd="1" destOrd="0" presId="urn:microsoft.com/office/officeart/2017/3/layout/DropPinTimeline"/>
    <dgm:cxn modelId="{F085A1D5-DAB3-44EF-AAD4-38F05B169333}" type="presParOf" srcId="{EAFC1529-82F3-45A9-9A22-90E5A2D140AD}" destId="{F627B9C9-C860-4BFB-B0A3-8A195E3BC82E}" srcOrd="0" destOrd="0" presId="urn:microsoft.com/office/officeart/2017/3/layout/DropPinTimeline"/>
    <dgm:cxn modelId="{4C255371-E6EE-44E9-89E0-7D18CA7F8829}" type="presParOf" srcId="{EAFC1529-82F3-45A9-9A22-90E5A2D140AD}" destId="{7B1BF73C-6193-4FD7-90DE-BB2F0D08F3B0}" srcOrd="1" destOrd="0" presId="urn:microsoft.com/office/officeart/2017/3/layout/DropPinTimeline"/>
    <dgm:cxn modelId="{518BA944-2BD0-424A-B3AB-7679E336DF54}" type="presParOf" srcId="{693711B3-3E1E-4286-B4C8-0F33CA89743F}" destId="{417EDDC0-4121-4DB0-A738-B88A7C0D53D7}" srcOrd="2" destOrd="0" presId="urn:microsoft.com/office/officeart/2017/3/layout/DropPinTimeline"/>
    <dgm:cxn modelId="{09E0646E-5BB7-44E6-99C4-4DDE54594FB9}" type="presParOf" srcId="{693711B3-3E1E-4286-B4C8-0F33CA89743F}" destId="{D7285AFF-85BD-4000-915A-D312FCD7AA0D}" srcOrd="3" destOrd="0" presId="urn:microsoft.com/office/officeart/2017/3/layout/DropPinTimeline"/>
    <dgm:cxn modelId="{44C6528E-AF36-44A0-A719-99E36C9AA87D}" type="presParOf" srcId="{693711B3-3E1E-4286-B4C8-0F33CA89743F}" destId="{7E000FE1-2BB3-46FF-BD99-D72F37B19959}" srcOrd="4" destOrd="0" presId="urn:microsoft.com/office/officeart/2017/3/layout/DropPinTimeline"/>
    <dgm:cxn modelId="{A6114F38-D428-4AD4-9136-7E3B02C7A859}" type="presParOf" srcId="{693711B3-3E1E-4286-B4C8-0F33CA89743F}" destId="{05A323BB-0536-405B-A819-4543834BE366}" srcOrd="5" destOrd="0" presId="urn:microsoft.com/office/officeart/2017/3/layout/DropPinTimeline"/>
    <dgm:cxn modelId="{8CD92E80-AE29-4A21-BF59-366AB475AA81}" type="presParOf" srcId="{6221C00A-2B29-48C8-8FEA-C5DF7186368E}" destId="{D5D12A44-9563-450B-8637-D520F923A9B0}" srcOrd="1" destOrd="0" presId="urn:microsoft.com/office/officeart/2017/3/layout/DropPinTimeline"/>
    <dgm:cxn modelId="{5DE5884C-9945-4970-9A6D-2DC8A454AE59}" type="presParOf" srcId="{6221C00A-2B29-48C8-8FEA-C5DF7186368E}" destId="{E223BF58-8F11-47E1-A7C1-28CA05830857}" srcOrd="2" destOrd="0" presId="urn:microsoft.com/office/officeart/2017/3/layout/DropPinTimeline"/>
    <dgm:cxn modelId="{30CC9B65-F1F5-4DE6-A028-126110D18751}" type="presParOf" srcId="{E223BF58-8F11-47E1-A7C1-28CA05830857}" destId="{9C6ED0D1-A0DE-4EBA-8DAC-7BC7F3302692}" srcOrd="0" destOrd="0" presId="urn:microsoft.com/office/officeart/2017/3/layout/DropPinTimeline"/>
    <dgm:cxn modelId="{F0A10887-A36D-4BCE-8F7B-6FEF9C48C9C3}" type="presParOf" srcId="{E223BF58-8F11-47E1-A7C1-28CA05830857}" destId="{3FBEF1E2-E89B-4121-9C37-9BADDBB2D288}" srcOrd="1" destOrd="0" presId="urn:microsoft.com/office/officeart/2017/3/layout/DropPinTimeline"/>
    <dgm:cxn modelId="{DF036C9E-EE6F-41EC-9B69-87B736C04718}" type="presParOf" srcId="{3FBEF1E2-E89B-4121-9C37-9BADDBB2D288}" destId="{9B27A9B2-8A69-4868-B658-AC7273803058}" srcOrd="0" destOrd="0" presId="urn:microsoft.com/office/officeart/2017/3/layout/DropPinTimeline"/>
    <dgm:cxn modelId="{DA968B7A-FB17-40A6-9E51-3EADB6821AD7}" type="presParOf" srcId="{3FBEF1E2-E89B-4121-9C37-9BADDBB2D288}" destId="{944CFEFD-51F1-4EA4-8F0C-E389ACF6239C}" srcOrd="1" destOrd="0" presId="urn:microsoft.com/office/officeart/2017/3/layout/DropPinTimeline"/>
    <dgm:cxn modelId="{D9576FA4-B6CC-474B-A7E1-6C7B942AD172}" type="presParOf" srcId="{E223BF58-8F11-47E1-A7C1-28CA05830857}" destId="{9D944E00-6684-4AF0-98B8-62875791094F}" srcOrd="2" destOrd="0" presId="urn:microsoft.com/office/officeart/2017/3/layout/DropPinTimeline"/>
    <dgm:cxn modelId="{67D41A13-E93D-4C28-BB0C-68E3737F748D}" type="presParOf" srcId="{E223BF58-8F11-47E1-A7C1-28CA05830857}" destId="{D45DB3B9-C93F-4F37-80D3-303BC236947A}" srcOrd="3" destOrd="0" presId="urn:microsoft.com/office/officeart/2017/3/layout/DropPinTimeline"/>
    <dgm:cxn modelId="{D783C8DF-9D94-4BA2-AE87-E941674B8A48}" type="presParOf" srcId="{E223BF58-8F11-47E1-A7C1-28CA05830857}" destId="{E04048BD-4B9A-49CF-AEED-96722A48AC37}" srcOrd="4" destOrd="0" presId="urn:microsoft.com/office/officeart/2017/3/layout/DropPinTimeline"/>
    <dgm:cxn modelId="{1CB49FF7-EE94-4152-97C9-964A6EDEBA3D}" type="presParOf" srcId="{E223BF58-8F11-47E1-A7C1-28CA05830857}" destId="{257C9DE9-FFCB-4245-A2E2-40787077F93F}" srcOrd="5" destOrd="0" presId="urn:microsoft.com/office/officeart/2017/3/layout/DropPinTimeline"/>
    <dgm:cxn modelId="{E62B4F85-DDFA-42F9-AC74-43457C6EDBF5}" type="presParOf" srcId="{6221C00A-2B29-48C8-8FEA-C5DF7186368E}" destId="{305A6886-BD59-457A-80C1-E77BCE175DB7}" srcOrd="3" destOrd="0" presId="urn:microsoft.com/office/officeart/2017/3/layout/DropPinTimeline"/>
    <dgm:cxn modelId="{004196C6-12BE-4E6D-AF3A-227A42C7496B}" type="presParOf" srcId="{6221C00A-2B29-48C8-8FEA-C5DF7186368E}" destId="{1B87153E-FC7C-46CD-91A8-9F28BCEF3C08}" srcOrd="4" destOrd="0" presId="urn:microsoft.com/office/officeart/2017/3/layout/DropPinTimeline"/>
    <dgm:cxn modelId="{90BC30EC-EA36-429C-A448-48AE49B378E3}" type="presParOf" srcId="{1B87153E-FC7C-46CD-91A8-9F28BCEF3C08}" destId="{5094E411-C7F0-4F2C-80CB-71F1BA58FC83}" srcOrd="0" destOrd="0" presId="urn:microsoft.com/office/officeart/2017/3/layout/DropPinTimeline"/>
    <dgm:cxn modelId="{AC0D393D-1B2C-430E-B667-A00E84BD2659}" type="presParOf" srcId="{1B87153E-FC7C-46CD-91A8-9F28BCEF3C08}" destId="{59442D94-9447-46A7-B97D-6284DB33ABC4}" srcOrd="1" destOrd="0" presId="urn:microsoft.com/office/officeart/2017/3/layout/DropPinTimeline"/>
    <dgm:cxn modelId="{C92D0820-D995-4BA3-A3DC-8BDEE13E7910}" type="presParOf" srcId="{59442D94-9447-46A7-B97D-6284DB33ABC4}" destId="{E0E710B8-FF48-44C5-9837-5CA9CB17841B}" srcOrd="0" destOrd="0" presId="urn:microsoft.com/office/officeart/2017/3/layout/DropPinTimeline"/>
    <dgm:cxn modelId="{3A1B21A1-2F3A-4820-86FD-B15E4DDBDA98}" type="presParOf" srcId="{59442D94-9447-46A7-B97D-6284DB33ABC4}" destId="{3D709405-AAFE-464B-9783-3780FAC1D3C6}" srcOrd="1" destOrd="0" presId="urn:microsoft.com/office/officeart/2017/3/layout/DropPinTimeline"/>
    <dgm:cxn modelId="{45DCBDBA-859C-42E7-AD58-D6AABF02FF70}" type="presParOf" srcId="{1B87153E-FC7C-46CD-91A8-9F28BCEF3C08}" destId="{CE1BB702-8A7D-4CF8-8C16-6EA20F0ADD38}" srcOrd="2" destOrd="0" presId="urn:microsoft.com/office/officeart/2017/3/layout/DropPinTimeline"/>
    <dgm:cxn modelId="{0F2E977D-ECB9-4CF3-A5C1-2CCC458B7146}" type="presParOf" srcId="{1B87153E-FC7C-46CD-91A8-9F28BCEF3C08}" destId="{03EA6BF4-40F2-45D3-A3BC-94EF95948310}" srcOrd="3" destOrd="0" presId="urn:microsoft.com/office/officeart/2017/3/layout/DropPinTimeline"/>
    <dgm:cxn modelId="{9B1EEA43-44F5-4259-90DA-72C65CB5C781}" type="presParOf" srcId="{1B87153E-FC7C-46CD-91A8-9F28BCEF3C08}" destId="{B90EBB5A-7A87-492A-B63B-4616CC979C04}" srcOrd="4" destOrd="0" presId="urn:microsoft.com/office/officeart/2017/3/layout/DropPinTimeline"/>
    <dgm:cxn modelId="{9F2B5C43-2660-4C37-9E12-97FB8E0958E5}" type="presParOf" srcId="{1B87153E-FC7C-46CD-91A8-9F28BCEF3C08}" destId="{BCAC1597-C6BD-4696-84F9-5A1A4F66B982}"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939E4B-FE98-48DD-AED1-A3C0A60CCF4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BE"/>
        </a:p>
      </dgm:t>
    </dgm:pt>
    <dgm:pt modelId="{D74C3B4E-5BE9-4CBE-99DC-54AD38C1850B}">
      <dgm:prSet phldrT="[Texte]"/>
      <dgm:spPr/>
      <dgm:t>
        <a:bodyPr/>
        <a:lstStyle/>
        <a:p>
          <a:r>
            <a:rPr lang="fr-FR" dirty="0"/>
            <a:t>Question de recherche </a:t>
          </a:r>
          <a:endParaRPr lang="fr-BE" dirty="0"/>
        </a:p>
      </dgm:t>
    </dgm:pt>
    <dgm:pt modelId="{A86BC806-9E09-468D-9489-7E6E75744010}" type="parTrans" cxnId="{747867A5-597E-4638-89A0-480C66B7FB2A}">
      <dgm:prSet/>
      <dgm:spPr/>
      <dgm:t>
        <a:bodyPr/>
        <a:lstStyle/>
        <a:p>
          <a:endParaRPr lang="fr-BE"/>
        </a:p>
      </dgm:t>
    </dgm:pt>
    <dgm:pt modelId="{C6393539-CD36-43B8-87E4-61B1AA37F802}" type="sibTrans" cxnId="{747867A5-597E-4638-89A0-480C66B7FB2A}">
      <dgm:prSet/>
      <dgm:spPr/>
      <dgm:t>
        <a:bodyPr/>
        <a:lstStyle/>
        <a:p>
          <a:endParaRPr lang="fr-BE"/>
        </a:p>
      </dgm:t>
    </dgm:pt>
    <dgm:pt modelId="{FF15FBD8-F27D-4481-BE60-374AD6ACEF3E}">
      <dgm:prSet phldrT="[Texte]"/>
      <dgm:spPr/>
      <dgm:t>
        <a:bodyPr/>
        <a:lstStyle/>
        <a:p>
          <a:r>
            <a:rPr lang="fr-FR" dirty="0"/>
            <a:t>Axe 1 : Qu’est-ce que c’est sortir du sans-abrisme ?</a:t>
          </a:r>
          <a:endParaRPr lang="fr-BE" dirty="0"/>
        </a:p>
      </dgm:t>
    </dgm:pt>
    <dgm:pt modelId="{B2B059CF-3C65-4A47-8A65-D23024CD3917}" type="parTrans" cxnId="{C2E89768-61EB-4760-AB9A-F24E9FBEA9E6}">
      <dgm:prSet/>
      <dgm:spPr/>
      <dgm:t>
        <a:bodyPr/>
        <a:lstStyle/>
        <a:p>
          <a:endParaRPr lang="fr-BE"/>
        </a:p>
      </dgm:t>
    </dgm:pt>
    <dgm:pt modelId="{645507E7-C261-4613-8990-DDD17B6FC4A5}" type="sibTrans" cxnId="{C2E89768-61EB-4760-AB9A-F24E9FBEA9E6}">
      <dgm:prSet/>
      <dgm:spPr/>
      <dgm:t>
        <a:bodyPr/>
        <a:lstStyle/>
        <a:p>
          <a:endParaRPr lang="fr-BE"/>
        </a:p>
      </dgm:t>
    </dgm:pt>
    <dgm:pt modelId="{189FA826-CF4B-4919-B31E-2B8A39CA31C5}">
      <dgm:prSet phldrT="[Texte]"/>
      <dgm:spPr/>
      <dgm:t>
        <a:bodyPr/>
        <a:lstStyle/>
        <a:p>
          <a:r>
            <a:rPr lang="fr-FR" dirty="0"/>
            <a:t>Axe 2 : Comment fonctionnent les dispositifs ? </a:t>
          </a:r>
          <a:endParaRPr lang="fr-BE" dirty="0"/>
        </a:p>
      </dgm:t>
    </dgm:pt>
    <dgm:pt modelId="{6F812BF8-A7D8-40E4-8CF5-59DFF0B1DC78}" type="parTrans" cxnId="{3E21CA5F-5079-4643-B9C1-E61C6DDA3E32}">
      <dgm:prSet/>
      <dgm:spPr/>
      <dgm:t>
        <a:bodyPr/>
        <a:lstStyle/>
        <a:p>
          <a:endParaRPr lang="fr-BE"/>
        </a:p>
      </dgm:t>
    </dgm:pt>
    <dgm:pt modelId="{B4F55475-F00C-4011-981A-0E84627DC7F7}" type="sibTrans" cxnId="{3E21CA5F-5079-4643-B9C1-E61C6DDA3E32}">
      <dgm:prSet/>
      <dgm:spPr/>
      <dgm:t>
        <a:bodyPr/>
        <a:lstStyle/>
        <a:p>
          <a:endParaRPr lang="fr-BE"/>
        </a:p>
      </dgm:t>
    </dgm:pt>
    <dgm:pt modelId="{28DB6179-FB17-4067-9AA5-19D394981A0D}" type="pres">
      <dgm:prSet presAssocID="{25939E4B-FE98-48DD-AED1-A3C0A60CCF4E}" presName="diagram" presStyleCnt="0">
        <dgm:presLayoutVars>
          <dgm:chPref val="1"/>
          <dgm:dir/>
          <dgm:animOne val="branch"/>
          <dgm:animLvl val="lvl"/>
          <dgm:resizeHandles val="exact"/>
        </dgm:presLayoutVars>
      </dgm:prSet>
      <dgm:spPr/>
    </dgm:pt>
    <dgm:pt modelId="{420797E6-0E79-4C49-9D0C-796CC6C681AB}" type="pres">
      <dgm:prSet presAssocID="{D74C3B4E-5BE9-4CBE-99DC-54AD38C1850B}" presName="root1" presStyleCnt="0"/>
      <dgm:spPr/>
    </dgm:pt>
    <dgm:pt modelId="{458F6CA6-A98A-4B73-817C-78D105521A66}" type="pres">
      <dgm:prSet presAssocID="{D74C3B4E-5BE9-4CBE-99DC-54AD38C1850B}" presName="LevelOneTextNode" presStyleLbl="node0" presStyleIdx="0" presStyleCnt="1">
        <dgm:presLayoutVars>
          <dgm:chPref val="3"/>
        </dgm:presLayoutVars>
      </dgm:prSet>
      <dgm:spPr/>
    </dgm:pt>
    <dgm:pt modelId="{618304AD-24AB-4F31-88ED-38F46B3C20FC}" type="pres">
      <dgm:prSet presAssocID="{D74C3B4E-5BE9-4CBE-99DC-54AD38C1850B}" presName="level2hierChild" presStyleCnt="0"/>
      <dgm:spPr/>
    </dgm:pt>
    <dgm:pt modelId="{711E4C90-D815-421B-81A5-7BAC29F898ED}" type="pres">
      <dgm:prSet presAssocID="{B2B059CF-3C65-4A47-8A65-D23024CD3917}" presName="conn2-1" presStyleLbl="parChTrans1D2" presStyleIdx="0" presStyleCnt="2"/>
      <dgm:spPr/>
    </dgm:pt>
    <dgm:pt modelId="{50E15F19-84F6-42CB-A93E-A411337B4ABC}" type="pres">
      <dgm:prSet presAssocID="{B2B059CF-3C65-4A47-8A65-D23024CD3917}" presName="connTx" presStyleLbl="parChTrans1D2" presStyleIdx="0" presStyleCnt="2"/>
      <dgm:spPr/>
    </dgm:pt>
    <dgm:pt modelId="{A330659F-606F-464E-9F85-8276F71E6F9A}" type="pres">
      <dgm:prSet presAssocID="{FF15FBD8-F27D-4481-BE60-374AD6ACEF3E}" presName="root2" presStyleCnt="0"/>
      <dgm:spPr/>
    </dgm:pt>
    <dgm:pt modelId="{63552669-C8C9-4456-851A-DCA48CD1BD32}" type="pres">
      <dgm:prSet presAssocID="{FF15FBD8-F27D-4481-BE60-374AD6ACEF3E}" presName="LevelTwoTextNode" presStyleLbl="node2" presStyleIdx="0" presStyleCnt="2" custLinFactNeighborY="-2061">
        <dgm:presLayoutVars>
          <dgm:chPref val="3"/>
        </dgm:presLayoutVars>
      </dgm:prSet>
      <dgm:spPr/>
    </dgm:pt>
    <dgm:pt modelId="{B5647A62-5FB7-4F04-B431-835C592E5E02}" type="pres">
      <dgm:prSet presAssocID="{FF15FBD8-F27D-4481-BE60-374AD6ACEF3E}" presName="level3hierChild" presStyleCnt="0"/>
      <dgm:spPr/>
    </dgm:pt>
    <dgm:pt modelId="{47758F12-C524-48D6-80C7-578809D1973E}" type="pres">
      <dgm:prSet presAssocID="{6F812BF8-A7D8-40E4-8CF5-59DFF0B1DC78}" presName="conn2-1" presStyleLbl="parChTrans1D2" presStyleIdx="1" presStyleCnt="2"/>
      <dgm:spPr/>
    </dgm:pt>
    <dgm:pt modelId="{E7C6C60B-5E96-4D57-A868-0BE06B440758}" type="pres">
      <dgm:prSet presAssocID="{6F812BF8-A7D8-40E4-8CF5-59DFF0B1DC78}" presName="connTx" presStyleLbl="parChTrans1D2" presStyleIdx="1" presStyleCnt="2"/>
      <dgm:spPr/>
    </dgm:pt>
    <dgm:pt modelId="{7A4513AC-FCBA-4822-B6AA-C78E70A5CF8B}" type="pres">
      <dgm:prSet presAssocID="{189FA826-CF4B-4919-B31E-2B8A39CA31C5}" presName="root2" presStyleCnt="0"/>
      <dgm:spPr/>
    </dgm:pt>
    <dgm:pt modelId="{E1C22590-96ED-487F-BC1E-CB390F2BDD8B}" type="pres">
      <dgm:prSet presAssocID="{189FA826-CF4B-4919-B31E-2B8A39CA31C5}" presName="LevelTwoTextNode" presStyleLbl="node2" presStyleIdx="1" presStyleCnt="2">
        <dgm:presLayoutVars>
          <dgm:chPref val="3"/>
        </dgm:presLayoutVars>
      </dgm:prSet>
      <dgm:spPr/>
    </dgm:pt>
    <dgm:pt modelId="{5A7ADE30-272A-493C-AF54-FFEFD31D7682}" type="pres">
      <dgm:prSet presAssocID="{189FA826-CF4B-4919-B31E-2B8A39CA31C5}" presName="level3hierChild" presStyleCnt="0"/>
      <dgm:spPr/>
    </dgm:pt>
  </dgm:ptLst>
  <dgm:cxnLst>
    <dgm:cxn modelId="{DBE10E12-D1D6-402D-8195-EF3BFFCAA08F}" type="presOf" srcId="{6F812BF8-A7D8-40E4-8CF5-59DFF0B1DC78}" destId="{47758F12-C524-48D6-80C7-578809D1973E}" srcOrd="0" destOrd="0" presId="urn:microsoft.com/office/officeart/2005/8/layout/hierarchy2"/>
    <dgm:cxn modelId="{4156983D-476E-457A-B412-904ED3DEA646}" type="presOf" srcId="{6F812BF8-A7D8-40E4-8CF5-59DFF0B1DC78}" destId="{E7C6C60B-5E96-4D57-A868-0BE06B440758}" srcOrd="1" destOrd="0" presId="urn:microsoft.com/office/officeart/2005/8/layout/hierarchy2"/>
    <dgm:cxn modelId="{3E21CA5F-5079-4643-B9C1-E61C6DDA3E32}" srcId="{D74C3B4E-5BE9-4CBE-99DC-54AD38C1850B}" destId="{189FA826-CF4B-4919-B31E-2B8A39CA31C5}" srcOrd="1" destOrd="0" parTransId="{6F812BF8-A7D8-40E4-8CF5-59DFF0B1DC78}" sibTransId="{B4F55475-F00C-4011-981A-0E84627DC7F7}"/>
    <dgm:cxn modelId="{C2E89768-61EB-4760-AB9A-F24E9FBEA9E6}" srcId="{D74C3B4E-5BE9-4CBE-99DC-54AD38C1850B}" destId="{FF15FBD8-F27D-4481-BE60-374AD6ACEF3E}" srcOrd="0" destOrd="0" parTransId="{B2B059CF-3C65-4A47-8A65-D23024CD3917}" sibTransId="{645507E7-C261-4613-8990-DDD17B6FC4A5}"/>
    <dgm:cxn modelId="{2108E67C-B157-49EB-8E1A-5EAA499D5144}" type="presOf" srcId="{189FA826-CF4B-4919-B31E-2B8A39CA31C5}" destId="{E1C22590-96ED-487F-BC1E-CB390F2BDD8B}" srcOrd="0" destOrd="0" presId="urn:microsoft.com/office/officeart/2005/8/layout/hierarchy2"/>
    <dgm:cxn modelId="{B8975F7F-638D-4DDD-819C-FEF10C95B051}" type="presOf" srcId="{B2B059CF-3C65-4A47-8A65-D23024CD3917}" destId="{50E15F19-84F6-42CB-A93E-A411337B4ABC}" srcOrd="1" destOrd="0" presId="urn:microsoft.com/office/officeart/2005/8/layout/hierarchy2"/>
    <dgm:cxn modelId="{747867A5-597E-4638-89A0-480C66B7FB2A}" srcId="{25939E4B-FE98-48DD-AED1-A3C0A60CCF4E}" destId="{D74C3B4E-5BE9-4CBE-99DC-54AD38C1850B}" srcOrd="0" destOrd="0" parTransId="{A86BC806-9E09-468D-9489-7E6E75744010}" sibTransId="{C6393539-CD36-43B8-87E4-61B1AA37F802}"/>
    <dgm:cxn modelId="{0A58BFAA-10C0-4A6C-B3DC-FB122A36FC94}" type="presOf" srcId="{FF15FBD8-F27D-4481-BE60-374AD6ACEF3E}" destId="{63552669-C8C9-4456-851A-DCA48CD1BD32}" srcOrd="0" destOrd="0" presId="urn:microsoft.com/office/officeart/2005/8/layout/hierarchy2"/>
    <dgm:cxn modelId="{B9738BCD-F726-4017-BA01-4FCA4CD8C19A}" type="presOf" srcId="{25939E4B-FE98-48DD-AED1-A3C0A60CCF4E}" destId="{28DB6179-FB17-4067-9AA5-19D394981A0D}" srcOrd="0" destOrd="0" presId="urn:microsoft.com/office/officeart/2005/8/layout/hierarchy2"/>
    <dgm:cxn modelId="{1B03DDD7-845B-4CBC-A893-5914CF835A52}" type="presOf" srcId="{B2B059CF-3C65-4A47-8A65-D23024CD3917}" destId="{711E4C90-D815-421B-81A5-7BAC29F898ED}" srcOrd="0" destOrd="0" presId="urn:microsoft.com/office/officeart/2005/8/layout/hierarchy2"/>
    <dgm:cxn modelId="{A67A0AD8-D79E-4E54-B764-EE798D29838C}" type="presOf" srcId="{D74C3B4E-5BE9-4CBE-99DC-54AD38C1850B}" destId="{458F6CA6-A98A-4B73-817C-78D105521A66}" srcOrd="0" destOrd="0" presId="urn:microsoft.com/office/officeart/2005/8/layout/hierarchy2"/>
    <dgm:cxn modelId="{BFD3D999-54EB-47F8-8926-D14B1832513E}" type="presParOf" srcId="{28DB6179-FB17-4067-9AA5-19D394981A0D}" destId="{420797E6-0E79-4C49-9D0C-796CC6C681AB}" srcOrd="0" destOrd="0" presId="urn:microsoft.com/office/officeart/2005/8/layout/hierarchy2"/>
    <dgm:cxn modelId="{EB635016-BB50-4084-A52E-2A820BCBDC6B}" type="presParOf" srcId="{420797E6-0E79-4C49-9D0C-796CC6C681AB}" destId="{458F6CA6-A98A-4B73-817C-78D105521A66}" srcOrd="0" destOrd="0" presId="urn:microsoft.com/office/officeart/2005/8/layout/hierarchy2"/>
    <dgm:cxn modelId="{356644F3-EE4E-4BB5-AAEE-5C3E2E43C835}" type="presParOf" srcId="{420797E6-0E79-4C49-9D0C-796CC6C681AB}" destId="{618304AD-24AB-4F31-88ED-38F46B3C20FC}" srcOrd="1" destOrd="0" presId="urn:microsoft.com/office/officeart/2005/8/layout/hierarchy2"/>
    <dgm:cxn modelId="{F864D38C-EAA0-4CB3-BC65-451A71F8D3A6}" type="presParOf" srcId="{618304AD-24AB-4F31-88ED-38F46B3C20FC}" destId="{711E4C90-D815-421B-81A5-7BAC29F898ED}" srcOrd="0" destOrd="0" presId="urn:microsoft.com/office/officeart/2005/8/layout/hierarchy2"/>
    <dgm:cxn modelId="{FCE533C8-1CD8-4D3D-81E0-90F47B20C8AB}" type="presParOf" srcId="{711E4C90-D815-421B-81A5-7BAC29F898ED}" destId="{50E15F19-84F6-42CB-A93E-A411337B4ABC}" srcOrd="0" destOrd="0" presId="urn:microsoft.com/office/officeart/2005/8/layout/hierarchy2"/>
    <dgm:cxn modelId="{34C4E3F6-8475-4BEC-9F15-48520C002E34}" type="presParOf" srcId="{618304AD-24AB-4F31-88ED-38F46B3C20FC}" destId="{A330659F-606F-464E-9F85-8276F71E6F9A}" srcOrd="1" destOrd="0" presId="urn:microsoft.com/office/officeart/2005/8/layout/hierarchy2"/>
    <dgm:cxn modelId="{4C101A1A-C46C-4E66-A537-8AFF71B32740}" type="presParOf" srcId="{A330659F-606F-464E-9F85-8276F71E6F9A}" destId="{63552669-C8C9-4456-851A-DCA48CD1BD32}" srcOrd="0" destOrd="0" presId="urn:microsoft.com/office/officeart/2005/8/layout/hierarchy2"/>
    <dgm:cxn modelId="{71037799-34D2-4ED3-950B-A91EF57C6FDC}" type="presParOf" srcId="{A330659F-606F-464E-9F85-8276F71E6F9A}" destId="{B5647A62-5FB7-4F04-B431-835C592E5E02}" srcOrd="1" destOrd="0" presId="urn:microsoft.com/office/officeart/2005/8/layout/hierarchy2"/>
    <dgm:cxn modelId="{0F3CCB64-AEB2-4974-8087-92F9FC99236E}" type="presParOf" srcId="{618304AD-24AB-4F31-88ED-38F46B3C20FC}" destId="{47758F12-C524-48D6-80C7-578809D1973E}" srcOrd="2" destOrd="0" presId="urn:microsoft.com/office/officeart/2005/8/layout/hierarchy2"/>
    <dgm:cxn modelId="{92842E9C-F66D-48AC-B6F1-AE2BBC8325AC}" type="presParOf" srcId="{47758F12-C524-48D6-80C7-578809D1973E}" destId="{E7C6C60B-5E96-4D57-A868-0BE06B440758}" srcOrd="0" destOrd="0" presId="urn:microsoft.com/office/officeart/2005/8/layout/hierarchy2"/>
    <dgm:cxn modelId="{7DF6449F-1FF2-4475-8A37-5F492BB4F4F5}" type="presParOf" srcId="{618304AD-24AB-4F31-88ED-38F46B3C20FC}" destId="{7A4513AC-FCBA-4822-B6AA-C78E70A5CF8B}" srcOrd="3" destOrd="0" presId="urn:microsoft.com/office/officeart/2005/8/layout/hierarchy2"/>
    <dgm:cxn modelId="{754C9BC6-00CF-458C-B825-E491A301CF9C}" type="presParOf" srcId="{7A4513AC-FCBA-4822-B6AA-C78E70A5CF8B}" destId="{E1C22590-96ED-487F-BC1E-CB390F2BDD8B}" srcOrd="0" destOrd="0" presId="urn:microsoft.com/office/officeart/2005/8/layout/hierarchy2"/>
    <dgm:cxn modelId="{1B1C075D-3011-4813-A97C-165ABCF1A3DD}" type="presParOf" srcId="{7A4513AC-FCBA-4822-B6AA-C78E70A5CF8B}" destId="{5A7ADE30-272A-493C-AF54-FFEFD31D7682}"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EACCF6-EA86-43DF-88CB-BD29CEA9F7B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BE"/>
        </a:p>
      </dgm:t>
    </dgm:pt>
    <dgm:pt modelId="{AD64E061-D430-45EE-A996-E11D0DCB1A02}">
      <dgm:prSet custT="1"/>
      <dgm:spPr/>
      <dgm:t>
        <a:bodyPr/>
        <a:lstStyle/>
        <a:p>
          <a:r>
            <a:rPr lang="fr-FR" sz="2000"/>
            <a:t>Maison d’accueil </a:t>
          </a:r>
          <a:endParaRPr lang="fr-BE" sz="2000"/>
        </a:p>
      </dgm:t>
    </dgm:pt>
    <dgm:pt modelId="{CF3B1E29-1B2E-40C5-85B4-05B8F08D66E2}" type="parTrans" cxnId="{B2765583-4892-4429-858F-7D0548D2528F}">
      <dgm:prSet/>
      <dgm:spPr/>
      <dgm:t>
        <a:bodyPr/>
        <a:lstStyle/>
        <a:p>
          <a:endParaRPr lang="fr-BE"/>
        </a:p>
      </dgm:t>
    </dgm:pt>
    <dgm:pt modelId="{4D23FBFB-1D54-4B7C-ADF0-8D74B2038263}" type="sibTrans" cxnId="{B2765583-4892-4429-858F-7D0548D2528F}">
      <dgm:prSet/>
      <dgm:spPr/>
      <dgm:t>
        <a:bodyPr/>
        <a:lstStyle/>
        <a:p>
          <a:endParaRPr lang="fr-BE"/>
        </a:p>
      </dgm:t>
    </dgm:pt>
    <dgm:pt modelId="{D1AF8CFA-2481-41A0-8220-A1B21F3DE86A}">
      <dgm:prSet custT="1"/>
      <dgm:spPr/>
      <dgm:t>
        <a:bodyPr/>
        <a:lstStyle/>
        <a:p>
          <a:r>
            <a:rPr lang="fr-FR" sz="2000" dirty="0"/>
            <a:t>Accompagnement en logement </a:t>
          </a:r>
          <a:endParaRPr lang="fr-BE" sz="2000" dirty="0"/>
        </a:p>
      </dgm:t>
    </dgm:pt>
    <dgm:pt modelId="{15B90036-533C-40F9-B94C-7C51A2F76EE3}" type="parTrans" cxnId="{A2E3A882-4ABA-4843-B4C9-528687319BCF}">
      <dgm:prSet/>
      <dgm:spPr/>
      <dgm:t>
        <a:bodyPr/>
        <a:lstStyle/>
        <a:p>
          <a:endParaRPr lang="fr-BE"/>
        </a:p>
      </dgm:t>
    </dgm:pt>
    <dgm:pt modelId="{E66C2D74-0B88-4BC6-BA67-1618E55E8E5F}" type="sibTrans" cxnId="{A2E3A882-4ABA-4843-B4C9-528687319BCF}">
      <dgm:prSet/>
      <dgm:spPr/>
      <dgm:t>
        <a:bodyPr/>
        <a:lstStyle/>
        <a:p>
          <a:endParaRPr lang="fr-BE"/>
        </a:p>
      </dgm:t>
    </dgm:pt>
    <dgm:pt modelId="{2DDA901D-3DBC-48A5-89C2-45903C100410}">
      <dgm:prSet custT="1"/>
      <dgm:spPr/>
      <dgm:t>
        <a:bodyPr/>
        <a:lstStyle/>
        <a:p>
          <a:r>
            <a:rPr lang="fr-FR" sz="2000" dirty="0" err="1"/>
            <a:t>Housing</a:t>
          </a:r>
          <a:r>
            <a:rPr lang="fr-FR" sz="2000" dirty="0"/>
            <a:t> First</a:t>
          </a:r>
          <a:endParaRPr lang="fr-BE" sz="2000" dirty="0"/>
        </a:p>
      </dgm:t>
    </dgm:pt>
    <dgm:pt modelId="{27B3178B-CC42-40F8-81C1-0F4C256ED134}" type="parTrans" cxnId="{69F20FDA-EC1E-4E0B-80F7-44CEFD3F7474}">
      <dgm:prSet/>
      <dgm:spPr/>
      <dgm:t>
        <a:bodyPr/>
        <a:lstStyle/>
        <a:p>
          <a:endParaRPr lang="fr-BE"/>
        </a:p>
      </dgm:t>
    </dgm:pt>
    <dgm:pt modelId="{0045CECB-0010-4016-8B26-2E30C43F4EB7}" type="sibTrans" cxnId="{69F20FDA-EC1E-4E0B-80F7-44CEFD3F7474}">
      <dgm:prSet/>
      <dgm:spPr/>
      <dgm:t>
        <a:bodyPr/>
        <a:lstStyle/>
        <a:p>
          <a:endParaRPr lang="fr-BE"/>
        </a:p>
      </dgm:t>
    </dgm:pt>
    <dgm:pt modelId="{BEB56BC3-10F2-43E1-8157-910B3AA3A5E3}">
      <dgm:prSet custT="1"/>
      <dgm:spPr/>
      <dgm:t>
        <a:bodyPr/>
        <a:lstStyle/>
        <a:p>
          <a:r>
            <a:rPr lang="fr-FR" sz="1600" dirty="0">
              <a:solidFill>
                <a:schemeClr val="tx1"/>
              </a:solidFill>
            </a:rPr>
            <a:t>Jeunes </a:t>
          </a:r>
          <a:endParaRPr lang="fr-BE" sz="1600" dirty="0">
            <a:solidFill>
              <a:schemeClr val="tx1"/>
            </a:solidFill>
          </a:endParaRPr>
        </a:p>
      </dgm:t>
    </dgm:pt>
    <dgm:pt modelId="{DD41E277-0066-4663-BA46-C3488E6309FD}" type="parTrans" cxnId="{E3042DCB-2161-4CF9-9BCA-EB5903A13669}">
      <dgm:prSet/>
      <dgm:spPr/>
      <dgm:t>
        <a:bodyPr/>
        <a:lstStyle/>
        <a:p>
          <a:endParaRPr lang="fr-BE"/>
        </a:p>
      </dgm:t>
    </dgm:pt>
    <dgm:pt modelId="{D033C0F0-D78C-42AE-B008-55BF150FC543}" type="sibTrans" cxnId="{E3042DCB-2161-4CF9-9BCA-EB5903A13669}">
      <dgm:prSet/>
      <dgm:spPr/>
      <dgm:t>
        <a:bodyPr/>
        <a:lstStyle/>
        <a:p>
          <a:endParaRPr lang="fr-BE"/>
        </a:p>
      </dgm:t>
    </dgm:pt>
    <dgm:pt modelId="{8FF829D0-5933-4046-8B1D-5F1A2987FCFB}">
      <dgm:prSet custT="1"/>
      <dgm:spPr/>
      <dgm:t>
        <a:bodyPr/>
        <a:lstStyle/>
        <a:p>
          <a:r>
            <a:rPr lang="fr-FR" sz="1600" dirty="0">
              <a:solidFill>
                <a:schemeClr val="tx1"/>
              </a:solidFill>
            </a:rPr>
            <a:t>Familles </a:t>
          </a:r>
          <a:endParaRPr lang="fr-BE" sz="1600" dirty="0">
            <a:solidFill>
              <a:schemeClr val="tx1"/>
            </a:solidFill>
          </a:endParaRPr>
        </a:p>
      </dgm:t>
    </dgm:pt>
    <dgm:pt modelId="{53C2FA62-BD36-491B-9B3F-B4DA9E6FBD1A}" type="parTrans" cxnId="{BAA533DB-529F-45F2-B4DE-2D510131FF52}">
      <dgm:prSet/>
      <dgm:spPr/>
      <dgm:t>
        <a:bodyPr/>
        <a:lstStyle/>
        <a:p>
          <a:endParaRPr lang="fr-BE"/>
        </a:p>
      </dgm:t>
    </dgm:pt>
    <dgm:pt modelId="{2480DF90-E062-4F31-B7BF-4AE8EE4707DB}" type="sibTrans" cxnId="{BAA533DB-529F-45F2-B4DE-2D510131FF52}">
      <dgm:prSet/>
      <dgm:spPr/>
      <dgm:t>
        <a:bodyPr/>
        <a:lstStyle/>
        <a:p>
          <a:endParaRPr lang="fr-BE"/>
        </a:p>
      </dgm:t>
    </dgm:pt>
    <dgm:pt modelId="{A270B960-6739-453D-AB0B-AAD236CEB4AE}">
      <dgm:prSet custT="1"/>
      <dgm:spPr/>
      <dgm:t>
        <a:bodyPr/>
        <a:lstStyle/>
        <a:p>
          <a:r>
            <a:rPr lang="fr-FR" sz="1600" dirty="0">
              <a:solidFill>
                <a:schemeClr val="tx1"/>
              </a:solidFill>
            </a:rPr>
            <a:t>Femmes seules ou avec enfants</a:t>
          </a:r>
          <a:endParaRPr lang="fr-BE" sz="1600" dirty="0">
            <a:solidFill>
              <a:schemeClr val="tx1"/>
            </a:solidFill>
          </a:endParaRPr>
        </a:p>
      </dgm:t>
    </dgm:pt>
    <dgm:pt modelId="{DA06ADC3-DC79-4E17-B7B0-6A7E320446AB}" type="parTrans" cxnId="{646176B8-88FD-41BD-8CD9-366AE1502633}">
      <dgm:prSet/>
      <dgm:spPr/>
      <dgm:t>
        <a:bodyPr/>
        <a:lstStyle/>
        <a:p>
          <a:endParaRPr lang="fr-BE"/>
        </a:p>
      </dgm:t>
    </dgm:pt>
    <dgm:pt modelId="{E9DCC1ED-6969-482D-BC6B-8EF83E0DB58B}" type="sibTrans" cxnId="{646176B8-88FD-41BD-8CD9-366AE1502633}">
      <dgm:prSet/>
      <dgm:spPr/>
      <dgm:t>
        <a:bodyPr/>
        <a:lstStyle/>
        <a:p>
          <a:endParaRPr lang="fr-BE"/>
        </a:p>
      </dgm:t>
    </dgm:pt>
    <dgm:pt modelId="{C3FE9229-307C-429D-A6E3-9FEA406069D9}">
      <dgm:prSet/>
      <dgm:spPr/>
      <dgm:t>
        <a:bodyPr/>
        <a:lstStyle/>
        <a:p>
          <a:r>
            <a:rPr lang="fr-FR" dirty="0"/>
            <a:t>Service de guidance à domicile </a:t>
          </a:r>
          <a:endParaRPr lang="fr-BE" dirty="0"/>
        </a:p>
      </dgm:t>
    </dgm:pt>
    <dgm:pt modelId="{CE90E3C4-5726-48F8-93D4-00E3BBD043B0}" type="parTrans" cxnId="{05D97BF5-57B9-47A4-AF20-7AF6464A4ADB}">
      <dgm:prSet/>
      <dgm:spPr/>
      <dgm:t>
        <a:bodyPr/>
        <a:lstStyle/>
        <a:p>
          <a:endParaRPr lang="fr-BE"/>
        </a:p>
      </dgm:t>
    </dgm:pt>
    <dgm:pt modelId="{DB19AEDA-085A-4731-9671-1ED7F4471EC2}" type="sibTrans" cxnId="{05D97BF5-57B9-47A4-AF20-7AF6464A4ADB}">
      <dgm:prSet/>
      <dgm:spPr/>
      <dgm:t>
        <a:bodyPr/>
        <a:lstStyle/>
        <a:p>
          <a:endParaRPr lang="fr-BE"/>
        </a:p>
      </dgm:t>
    </dgm:pt>
    <dgm:pt modelId="{F3028A0A-EBCE-4029-BEB0-B7E103E0FCA5}">
      <dgm:prSet/>
      <dgm:spPr/>
      <dgm:t>
        <a:bodyPr/>
        <a:lstStyle/>
        <a:p>
          <a:r>
            <a:rPr lang="fr-FR" dirty="0"/>
            <a:t>Travailleurs dans les MA </a:t>
          </a:r>
          <a:endParaRPr lang="fr-BE" dirty="0"/>
        </a:p>
      </dgm:t>
    </dgm:pt>
    <dgm:pt modelId="{EE5089F6-2E25-42DA-B527-31312CD5072E}" type="parTrans" cxnId="{2ABFA054-C027-41F7-B719-C512204B3890}">
      <dgm:prSet/>
      <dgm:spPr/>
      <dgm:t>
        <a:bodyPr/>
        <a:lstStyle/>
        <a:p>
          <a:endParaRPr lang="fr-BE"/>
        </a:p>
      </dgm:t>
    </dgm:pt>
    <dgm:pt modelId="{A18BB555-6CD8-42E4-960C-43BA31A45F16}" type="sibTrans" cxnId="{2ABFA054-C027-41F7-B719-C512204B3890}">
      <dgm:prSet/>
      <dgm:spPr/>
      <dgm:t>
        <a:bodyPr/>
        <a:lstStyle/>
        <a:p>
          <a:endParaRPr lang="fr-BE"/>
        </a:p>
      </dgm:t>
    </dgm:pt>
    <dgm:pt modelId="{C8876940-6517-4151-BA47-D3FEFEFEE182}">
      <dgm:prSet/>
      <dgm:spPr/>
      <dgm:t>
        <a:bodyPr/>
        <a:lstStyle/>
        <a:p>
          <a:r>
            <a:rPr lang="fr-FR" dirty="0"/>
            <a:t>Expérimentation Affiliation Sociale - </a:t>
          </a:r>
          <a:r>
            <a:rPr lang="fr-FR" dirty="0" err="1"/>
            <a:t>Housing</a:t>
          </a:r>
          <a:r>
            <a:rPr lang="fr-FR" dirty="0"/>
            <a:t> First</a:t>
          </a:r>
          <a:endParaRPr lang="fr-BE" dirty="0"/>
        </a:p>
      </dgm:t>
    </dgm:pt>
    <dgm:pt modelId="{D3C26818-82C0-4213-A3A2-C95E06EEA22A}" type="parTrans" cxnId="{9E70F620-FFD5-4609-8096-7839FC43BBE2}">
      <dgm:prSet/>
      <dgm:spPr/>
      <dgm:t>
        <a:bodyPr/>
        <a:lstStyle/>
        <a:p>
          <a:endParaRPr lang="fr-BE"/>
        </a:p>
      </dgm:t>
    </dgm:pt>
    <dgm:pt modelId="{1AB0E0B3-DC10-4568-BA05-C44450DE21C7}" type="sibTrans" cxnId="{9E70F620-FFD5-4609-8096-7839FC43BBE2}">
      <dgm:prSet/>
      <dgm:spPr/>
      <dgm:t>
        <a:bodyPr/>
        <a:lstStyle/>
        <a:p>
          <a:endParaRPr lang="fr-BE"/>
        </a:p>
      </dgm:t>
    </dgm:pt>
    <dgm:pt modelId="{5596080E-148E-4FD7-AD14-4010C368B093}" type="pres">
      <dgm:prSet presAssocID="{23EACCF6-EA86-43DF-88CB-BD29CEA9F7BD}" presName="linear" presStyleCnt="0">
        <dgm:presLayoutVars>
          <dgm:dir/>
          <dgm:animLvl val="lvl"/>
          <dgm:resizeHandles val="exact"/>
        </dgm:presLayoutVars>
      </dgm:prSet>
      <dgm:spPr/>
    </dgm:pt>
    <dgm:pt modelId="{4C871840-5FEE-467B-870F-05970200DE74}" type="pres">
      <dgm:prSet presAssocID="{AD64E061-D430-45EE-A996-E11D0DCB1A02}" presName="parentLin" presStyleCnt="0"/>
      <dgm:spPr/>
    </dgm:pt>
    <dgm:pt modelId="{D567A889-E794-4422-8EA2-0FC950DCFCB3}" type="pres">
      <dgm:prSet presAssocID="{AD64E061-D430-45EE-A996-E11D0DCB1A02}" presName="parentLeftMargin" presStyleLbl="node1" presStyleIdx="0" presStyleCnt="3"/>
      <dgm:spPr/>
    </dgm:pt>
    <dgm:pt modelId="{0D0E5E1E-B1BD-44C3-AB99-8817666A5EFB}" type="pres">
      <dgm:prSet presAssocID="{AD64E061-D430-45EE-A996-E11D0DCB1A02}" presName="parentText" presStyleLbl="node1" presStyleIdx="0" presStyleCnt="3" custLinFactNeighborX="-2044" custLinFactNeighborY="-9219">
        <dgm:presLayoutVars>
          <dgm:chMax val="0"/>
          <dgm:bulletEnabled val="1"/>
        </dgm:presLayoutVars>
      </dgm:prSet>
      <dgm:spPr/>
    </dgm:pt>
    <dgm:pt modelId="{2B027326-8EEF-41B2-A8D6-7A2D5884AE19}" type="pres">
      <dgm:prSet presAssocID="{AD64E061-D430-45EE-A996-E11D0DCB1A02}" presName="negativeSpace" presStyleCnt="0"/>
      <dgm:spPr/>
    </dgm:pt>
    <dgm:pt modelId="{4BD1CE8A-C091-4879-AA5F-52105B7DC74F}" type="pres">
      <dgm:prSet presAssocID="{AD64E061-D430-45EE-A996-E11D0DCB1A02}" presName="childText" presStyleLbl="conFgAcc1" presStyleIdx="0" presStyleCnt="3">
        <dgm:presLayoutVars>
          <dgm:bulletEnabled val="1"/>
        </dgm:presLayoutVars>
      </dgm:prSet>
      <dgm:spPr/>
    </dgm:pt>
    <dgm:pt modelId="{C4E27485-B6EB-4AB4-9C44-84E319F206D3}" type="pres">
      <dgm:prSet presAssocID="{4D23FBFB-1D54-4B7C-ADF0-8D74B2038263}" presName="spaceBetweenRectangles" presStyleCnt="0"/>
      <dgm:spPr/>
    </dgm:pt>
    <dgm:pt modelId="{17099042-D22D-457C-BFB4-7D1858117D28}" type="pres">
      <dgm:prSet presAssocID="{D1AF8CFA-2481-41A0-8220-A1B21F3DE86A}" presName="parentLin" presStyleCnt="0"/>
      <dgm:spPr/>
    </dgm:pt>
    <dgm:pt modelId="{16E24BD3-A021-4247-8F0F-635CF2CFCB8E}" type="pres">
      <dgm:prSet presAssocID="{D1AF8CFA-2481-41A0-8220-A1B21F3DE86A}" presName="parentLeftMargin" presStyleLbl="node1" presStyleIdx="0" presStyleCnt="3"/>
      <dgm:spPr/>
    </dgm:pt>
    <dgm:pt modelId="{7F234854-D38A-4520-9644-6ACD7EB9654D}" type="pres">
      <dgm:prSet presAssocID="{D1AF8CFA-2481-41A0-8220-A1B21F3DE86A}" presName="parentText" presStyleLbl="node1" presStyleIdx="1" presStyleCnt="3">
        <dgm:presLayoutVars>
          <dgm:chMax val="0"/>
          <dgm:bulletEnabled val="1"/>
        </dgm:presLayoutVars>
      </dgm:prSet>
      <dgm:spPr/>
    </dgm:pt>
    <dgm:pt modelId="{67CE4E73-2046-4C24-A596-2EF37FE83EE4}" type="pres">
      <dgm:prSet presAssocID="{D1AF8CFA-2481-41A0-8220-A1B21F3DE86A}" presName="negativeSpace" presStyleCnt="0"/>
      <dgm:spPr/>
    </dgm:pt>
    <dgm:pt modelId="{C9541F4E-283C-4BBE-8436-067058D16838}" type="pres">
      <dgm:prSet presAssocID="{D1AF8CFA-2481-41A0-8220-A1B21F3DE86A}" presName="childText" presStyleLbl="conFgAcc1" presStyleIdx="1" presStyleCnt="3" custLinFactNeighborX="0" custLinFactNeighborY="-25198">
        <dgm:presLayoutVars>
          <dgm:bulletEnabled val="1"/>
        </dgm:presLayoutVars>
      </dgm:prSet>
      <dgm:spPr/>
    </dgm:pt>
    <dgm:pt modelId="{D305D1C9-9EB1-485F-82FA-623003C654C1}" type="pres">
      <dgm:prSet presAssocID="{E66C2D74-0B88-4BC6-BA67-1618E55E8E5F}" presName="spaceBetweenRectangles" presStyleCnt="0"/>
      <dgm:spPr/>
    </dgm:pt>
    <dgm:pt modelId="{98A8B2D3-E8FD-4017-9F51-17837FF2EB4E}" type="pres">
      <dgm:prSet presAssocID="{2DDA901D-3DBC-48A5-89C2-45903C100410}" presName="parentLin" presStyleCnt="0"/>
      <dgm:spPr/>
    </dgm:pt>
    <dgm:pt modelId="{062902A5-5258-4CB2-9735-0F554ABD4F66}" type="pres">
      <dgm:prSet presAssocID="{2DDA901D-3DBC-48A5-89C2-45903C100410}" presName="parentLeftMargin" presStyleLbl="node1" presStyleIdx="1" presStyleCnt="3"/>
      <dgm:spPr/>
    </dgm:pt>
    <dgm:pt modelId="{69561034-CB03-432E-B155-BF4DF2108B4A}" type="pres">
      <dgm:prSet presAssocID="{2DDA901D-3DBC-48A5-89C2-45903C100410}" presName="parentText" presStyleLbl="node1" presStyleIdx="2" presStyleCnt="3">
        <dgm:presLayoutVars>
          <dgm:chMax val="0"/>
          <dgm:bulletEnabled val="1"/>
        </dgm:presLayoutVars>
      </dgm:prSet>
      <dgm:spPr/>
    </dgm:pt>
    <dgm:pt modelId="{7C60DE2F-050E-4C63-9560-BBB85C0853B4}" type="pres">
      <dgm:prSet presAssocID="{2DDA901D-3DBC-48A5-89C2-45903C100410}" presName="negativeSpace" presStyleCnt="0"/>
      <dgm:spPr/>
    </dgm:pt>
    <dgm:pt modelId="{7A1B0A6B-FF55-42A2-9E3C-14F018E897FF}" type="pres">
      <dgm:prSet presAssocID="{2DDA901D-3DBC-48A5-89C2-45903C100410}" presName="childText" presStyleLbl="conFgAcc1" presStyleIdx="2" presStyleCnt="3">
        <dgm:presLayoutVars>
          <dgm:bulletEnabled val="1"/>
        </dgm:presLayoutVars>
      </dgm:prSet>
      <dgm:spPr/>
    </dgm:pt>
  </dgm:ptLst>
  <dgm:cxnLst>
    <dgm:cxn modelId="{9E70F620-FFD5-4609-8096-7839FC43BBE2}" srcId="{2DDA901D-3DBC-48A5-89C2-45903C100410}" destId="{C8876940-6517-4151-BA47-D3FEFEFEE182}" srcOrd="0" destOrd="0" parTransId="{D3C26818-82C0-4213-A3A2-C95E06EEA22A}" sibTransId="{1AB0E0B3-DC10-4568-BA05-C44450DE21C7}"/>
    <dgm:cxn modelId="{99571B41-2FD2-4C33-BD99-B0B65D94B56D}" type="presOf" srcId="{2DDA901D-3DBC-48A5-89C2-45903C100410}" destId="{69561034-CB03-432E-B155-BF4DF2108B4A}" srcOrd="1" destOrd="0" presId="urn:microsoft.com/office/officeart/2005/8/layout/list1"/>
    <dgm:cxn modelId="{BE00CC50-8742-421A-8DA7-18606E2F5D84}" type="presOf" srcId="{C3FE9229-307C-429D-A6E3-9FEA406069D9}" destId="{C9541F4E-283C-4BBE-8436-067058D16838}" srcOrd="0" destOrd="0" presId="urn:microsoft.com/office/officeart/2005/8/layout/list1"/>
    <dgm:cxn modelId="{470D0F52-0252-4608-B994-9CCFBB56ED98}" type="presOf" srcId="{F3028A0A-EBCE-4029-BEB0-B7E103E0FCA5}" destId="{C9541F4E-283C-4BBE-8436-067058D16838}" srcOrd="0" destOrd="1" presId="urn:microsoft.com/office/officeart/2005/8/layout/list1"/>
    <dgm:cxn modelId="{2ABFA054-C027-41F7-B719-C512204B3890}" srcId="{D1AF8CFA-2481-41A0-8220-A1B21F3DE86A}" destId="{F3028A0A-EBCE-4029-BEB0-B7E103E0FCA5}" srcOrd="1" destOrd="0" parTransId="{EE5089F6-2E25-42DA-B527-31312CD5072E}" sibTransId="{A18BB555-6CD8-42E4-960C-43BA31A45F16}"/>
    <dgm:cxn modelId="{A46B997C-3BF6-4E2F-9A80-894DF1C8619F}" type="presOf" srcId="{BEB56BC3-10F2-43E1-8157-910B3AA3A5E3}" destId="{4BD1CE8A-C091-4879-AA5F-52105B7DC74F}" srcOrd="0" destOrd="0" presId="urn:microsoft.com/office/officeart/2005/8/layout/list1"/>
    <dgm:cxn modelId="{A2E3A882-4ABA-4843-B4C9-528687319BCF}" srcId="{23EACCF6-EA86-43DF-88CB-BD29CEA9F7BD}" destId="{D1AF8CFA-2481-41A0-8220-A1B21F3DE86A}" srcOrd="1" destOrd="0" parTransId="{15B90036-533C-40F9-B94C-7C51A2F76EE3}" sibTransId="{E66C2D74-0B88-4BC6-BA67-1618E55E8E5F}"/>
    <dgm:cxn modelId="{B2765583-4892-4429-858F-7D0548D2528F}" srcId="{23EACCF6-EA86-43DF-88CB-BD29CEA9F7BD}" destId="{AD64E061-D430-45EE-A996-E11D0DCB1A02}" srcOrd="0" destOrd="0" parTransId="{CF3B1E29-1B2E-40C5-85B4-05B8F08D66E2}" sibTransId="{4D23FBFB-1D54-4B7C-ADF0-8D74B2038263}"/>
    <dgm:cxn modelId="{42295795-B1B2-41EE-BB43-2BB5C012DB1B}" type="presOf" srcId="{D1AF8CFA-2481-41A0-8220-A1B21F3DE86A}" destId="{7F234854-D38A-4520-9644-6ACD7EB9654D}" srcOrd="1" destOrd="0" presId="urn:microsoft.com/office/officeart/2005/8/layout/list1"/>
    <dgm:cxn modelId="{16EB1C99-7657-468A-8B5C-48C02697742D}" type="presOf" srcId="{AD64E061-D430-45EE-A996-E11D0DCB1A02}" destId="{0D0E5E1E-B1BD-44C3-AB99-8817666A5EFB}" srcOrd="1" destOrd="0" presId="urn:microsoft.com/office/officeart/2005/8/layout/list1"/>
    <dgm:cxn modelId="{646176B8-88FD-41BD-8CD9-366AE1502633}" srcId="{AD64E061-D430-45EE-A996-E11D0DCB1A02}" destId="{A270B960-6739-453D-AB0B-AAD236CEB4AE}" srcOrd="2" destOrd="0" parTransId="{DA06ADC3-DC79-4E17-B7B0-6A7E320446AB}" sibTransId="{E9DCC1ED-6969-482D-BC6B-8EF83E0DB58B}"/>
    <dgm:cxn modelId="{4C743EC8-D342-4D35-8C81-773152839A6B}" type="presOf" srcId="{23EACCF6-EA86-43DF-88CB-BD29CEA9F7BD}" destId="{5596080E-148E-4FD7-AD14-4010C368B093}" srcOrd="0" destOrd="0" presId="urn:microsoft.com/office/officeart/2005/8/layout/list1"/>
    <dgm:cxn modelId="{1CD211CB-8B22-439D-A36D-20F22342BA82}" type="presOf" srcId="{D1AF8CFA-2481-41A0-8220-A1B21F3DE86A}" destId="{16E24BD3-A021-4247-8F0F-635CF2CFCB8E}" srcOrd="0" destOrd="0" presId="urn:microsoft.com/office/officeart/2005/8/layout/list1"/>
    <dgm:cxn modelId="{086513CB-F92C-4865-A7B6-7AC76B2BC787}" type="presOf" srcId="{AD64E061-D430-45EE-A996-E11D0DCB1A02}" destId="{D567A889-E794-4422-8EA2-0FC950DCFCB3}" srcOrd="0" destOrd="0" presId="urn:microsoft.com/office/officeart/2005/8/layout/list1"/>
    <dgm:cxn modelId="{E3042DCB-2161-4CF9-9BCA-EB5903A13669}" srcId="{AD64E061-D430-45EE-A996-E11D0DCB1A02}" destId="{BEB56BC3-10F2-43E1-8157-910B3AA3A5E3}" srcOrd="0" destOrd="0" parTransId="{DD41E277-0066-4663-BA46-C3488E6309FD}" sibTransId="{D033C0F0-D78C-42AE-B008-55BF150FC543}"/>
    <dgm:cxn modelId="{50341DCC-3533-46D8-AD04-7C998F755BF1}" type="presOf" srcId="{C8876940-6517-4151-BA47-D3FEFEFEE182}" destId="{7A1B0A6B-FF55-42A2-9E3C-14F018E897FF}" srcOrd="0" destOrd="0" presId="urn:microsoft.com/office/officeart/2005/8/layout/list1"/>
    <dgm:cxn modelId="{69F20FDA-EC1E-4E0B-80F7-44CEFD3F7474}" srcId="{23EACCF6-EA86-43DF-88CB-BD29CEA9F7BD}" destId="{2DDA901D-3DBC-48A5-89C2-45903C100410}" srcOrd="2" destOrd="0" parTransId="{27B3178B-CC42-40F8-81C1-0F4C256ED134}" sibTransId="{0045CECB-0010-4016-8B26-2E30C43F4EB7}"/>
    <dgm:cxn modelId="{AB2F40DA-B94A-4D22-A571-59F73C26FAFD}" type="presOf" srcId="{8FF829D0-5933-4046-8B1D-5F1A2987FCFB}" destId="{4BD1CE8A-C091-4879-AA5F-52105B7DC74F}" srcOrd="0" destOrd="1" presId="urn:microsoft.com/office/officeart/2005/8/layout/list1"/>
    <dgm:cxn modelId="{BAA533DB-529F-45F2-B4DE-2D510131FF52}" srcId="{AD64E061-D430-45EE-A996-E11D0DCB1A02}" destId="{8FF829D0-5933-4046-8B1D-5F1A2987FCFB}" srcOrd="1" destOrd="0" parTransId="{53C2FA62-BD36-491B-9B3F-B4DA9E6FBD1A}" sibTransId="{2480DF90-E062-4F31-B7BF-4AE8EE4707DB}"/>
    <dgm:cxn modelId="{FB83E5E3-25F3-4691-B428-4D018BB6A187}" type="presOf" srcId="{A270B960-6739-453D-AB0B-AAD236CEB4AE}" destId="{4BD1CE8A-C091-4879-AA5F-52105B7DC74F}" srcOrd="0" destOrd="2" presId="urn:microsoft.com/office/officeart/2005/8/layout/list1"/>
    <dgm:cxn modelId="{081D76EF-8FEF-4F92-9849-354A06C0C01D}" type="presOf" srcId="{2DDA901D-3DBC-48A5-89C2-45903C100410}" destId="{062902A5-5258-4CB2-9735-0F554ABD4F66}" srcOrd="0" destOrd="0" presId="urn:microsoft.com/office/officeart/2005/8/layout/list1"/>
    <dgm:cxn modelId="{05D97BF5-57B9-47A4-AF20-7AF6464A4ADB}" srcId="{D1AF8CFA-2481-41A0-8220-A1B21F3DE86A}" destId="{C3FE9229-307C-429D-A6E3-9FEA406069D9}" srcOrd="0" destOrd="0" parTransId="{CE90E3C4-5726-48F8-93D4-00E3BBD043B0}" sibTransId="{DB19AEDA-085A-4731-9671-1ED7F4471EC2}"/>
    <dgm:cxn modelId="{C7D336C9-D3B6-4DEB-938F-D84F1A4A2EEE}" type="presParOf" srcId="{5596080E-148E-4FD7-AD14-4010C368B093}" destId="{4C871840-5FEE-467B-870F-05970200DE74}" srcOrd="0" destOrd="0" presId="urn:microsoft.com/office/officeart/2005/8/layout/list1"/>
    <dgm:cxn modelId="{5386BD42-A2A2-4FCA-86F4-EE01CC3DB903}" type="presParOf" srcId="{4C871840-5FEE-467B-870F-05970200DE74}" destId="{D567A889-E794-4422-8EA2-0FC950DCFCB3}" srcOrd="0" destOrd="0" presId="urn:microsoft.com/office/officeart/2005/8/layout/list1"/>
    <dgm:cxn modelId="{3E0A7813-1349-400F-88C3-310ADD82BD68}" type="presParOf" srcId="{4C871840-5FEE-467B-870F-05970200DE74}" destId="{0D0E5E1E-B1BD-44C3-AB99-8817666A5EFB}" srcOrd="1" destOrd="0" presId="urn:microsoft.com/office/officeart/2005/8/layout/list1"/>
    <dgm:cxn modelId="{A02F3A6A-40E3-40A5-8657-6FC8E2EBD68D}" type="presParOf" srcId="{5596080E-148E-4FD7-AD14-4010C368B093}" destId="{2B027326-8EEF-41B2-A8D6-7A2D5884AE19}" srcOrd="1" destOrd="0" presId="urn:microsoft.com/office/officeart/2005/8/layout/list1"/>
    <dgm:cxn modelId="{5F8149FD-4806-4DC3-9AA6-198CFE45BE70}" type="presParOf" srcId="{5596080E-148E-4FD7-AD14-4010C368B093}" destId="{4BD1CE8A-C091-4879-AA5F-52105B7DC74F}" srcOrd="2" destOrd="0" presId="urn:microsoft.com/office/officeart/2005/8/layout/list1"/>
    <dgm:cxn modelId="{3E2F10E5-8350-43C1-835B-B0F6CAB0372B}" type="presParOf" srcId="{5596080E-148E-4FD7-AD14-4010C368B093}" destId="{C4E27485-B6EB-4AB4-9C44-84E319F206D3}" srcOrd="3" destOrd="0" presId="urn:microsoft.com/office/officeart/2005/8/layout/list1"/>
    <dgm:cxn modelId="{29950DD9-6F7E-4014-9419-D3D14FA70B5E}" type="presParOf" srcId="{5596080E-148E-4FD7-AD14-4010C368B093}" destId="{17099042-D22D-457C-BFB4-7D1858117D28}" srcOrd="4" destOrd="0" presId="urn:microsoft.com/office/officeart/2005/8/layout/list1"/>
    <dgm:cxn modelId="{46E4FC11-9427-41B3-B73F-8CCDD04312B4}" type="presParOf" srcId="{17099042-D22D-457C-BFB4-7D1858117D28}" destId="{16E24BD3-A021-4247-8F0F-635CF2CFCB8E}" srcOrd="0" destOrd="0" presId="urn:microsoft.com/office/officeart/2005/8/layout/list1"/>
    <dgm:cxn modelId="{4E64335E-4839-4BC8-A024-049E6B2D6AE6}" type="presParOf" srcId="{17099042-D22D-457C-BFB4-7D1858117D28}" destId="{7F234854-D38A-4520-9644-6ACD7EB9654D}" srcOrd="1" destOrd="0" presId="urn:microsoft.com/office/officeart/2005/8/layout/list1"/>
    <dgm:cxn modelId="{86093388-6A45-4EC3-AA8E-7E50BFA480E0}" type="presParOf" srcId="{5596080E-148E-4FD7-AD14-4010C368B093}" destId="{67CE4E73-2046-4C24-A596-2EF37FE83EE4}" srcOrd="5" destOrd="0" presId="urn:microsoft.com/office/officeart/2005/8/layout/list1"/>
    <dgm:cxn modelId="{7B03F387-E00F-40ED-8896-9A3BABC585CF}" type="presParOf" srcId="{5596080E-148E-4FD7-AD14-4010C368B093}" destId="{C9541F4E-283C-4BBE-8436-067058D16838}" srcOrd="6" destOrd="0" presId="urn:microsoft.com/office/officeart/2005/8/layout/list1"/>
    <dgm:cxn modelId="{B5562433-AD6C-4F5A-A6FB-38C573B1F3E0}" type="presParOf" srcId="{5596080E-148E-4FD7-AD14-4010C368B093}" destId="{D305D1C9-9EB1-485F-82FA-623003C654C1}" srcOrd="7" destOrd="0" presId="urn:microsoft.com/office/officeart/2005/8/layout/list1"/>
    <dgm:cxn modelId="{CB8BEA6E-19F8-4DD4-9461-76E6ADB66F8F}" type="presParOf" srcId="{5596080E-148E-4FD7-AD14-4010C368B093}" destId="{98A8B2D3-E8FD-4017-9F51-17837FF2EB4E}" srcOrd="8" destOrd="0" presId="urn:microsoft.com/office/officeart/2005/8/layout/list1"/>
    <dgm:cxn modelId="{CEFC76FE-D198-4F68-896C-3DF640D0897F}" type="presParOf" srcId="{98A8B2D3-E8FD-4017-9F51-17837FF2EB4E}" destId="{062902A5-5258-4CB2-9735-0F554ABD4F66}" srcOrd="0" destOrd="0" presId="urn:microsoft.com/office/officeart/2005/8/layout/list1"/>
    <dgm:cxn modelId="{3ADA211E-022A-4D3E-B383-B6FED971D8FA}" type="presParOf" srcId="{98A8B2D3-E8FD-4017-9F51-17837FF2EB4E}" destId="{69561034-CB03-432E-B155-BF4DF2108B4A}" srcOrd="1" destOrd="0" presId="urn:microsoft.com/office/officeart/2005/8/layout/list1"/>
    <dgm:cxn modelId="{63CC7481-3413-4ED0-BAED-DF0F100AE7BC}" type="presParOf" srcId="{5596080E-148E-4FD7-AD14-4010C368B093}" destId="{7C60DE2F-050E-4C63-9560-BBB85C0853B4}" srcOrd="9" destOrd="0" presId="urn:microsoft.com/office/officeart/2005/8/layout/list1"/>
    <dgm:cxn modelId="{30F2C8B5-7D14-40B4-923A-886C727682A6}" type="presParOf" srcId="{5596080E-148E-4FD7-AD14-4010C368B093}" destId="{7A1B0A6B-FF55-42A2-9E3C-14F018E897F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868A93-BDBD-447E-98DC-43E252C44CBA}" type="doc">
      <dgm:prSet loTypeId="urn:microsoft.com/office/officeart/2005/8/layout/process4" loCatId="process" qsTypeId="urn:microsoft.com/office/officeart/2005/8/quickstyle/simple4" qsCatId="simple" csTypeId="urn:microsoft.com/office/officeart/2005/8/colors/colorful1" csCatId="colorful"/>
      <dgm:spPr/>
      <dgm:t>
        <a:bodyPr/>
        <a:lstStyle/>
        <a:p>
          <a:endParaRPr lang="en-US"/>
        </a:p>
      </dgm:t>
    </dgm:pt>
    <dgm:pt modelId="{A50EEE04-0450-40F7-AB22-11C9B3282A54}">
      <dgm:prSet/>
      <dgm:spPr/>
      <dgm:t>
        <a:bodyPr/>
        <a:lstStyle/>
        <a:p>
          <a:r>
            <a:rPr lang="fr-FR"/>
            <a:t>Première revue de la littérature dans la littérature grise sur la sortie du sans-abrisme </a:t>
          </a:r>
          <a:endParaRPr lang="en-US"/>
        </a:p>
      </dgm:t>
    </dgm:pt>
    <dgm:pt modelId="{02D12E1C-40F8-4CBD-862B-41E78A5F1059}" type="parTrans" cxnId="{E2A42948-8182-48FB-8150-57857D29FD5B}">
      <dgm:prSet/>
      <dgm:spPr/>
      <dgm:t>
        <a:bodyPr/>
        <a:lstStyle/>
        <a:p>
          <a:endParaRPr lang="en-US"/>
        </a:p>
      </dgm:t>
    </dgm:pt>
    <dgm:pt modelId="{5D7888A4-8E66-49AA-BAB9-DF823635C6C6}" type="sibTrans" cxnId="{E2A42948-8182-48FB-8150-57857D29FD5B}">
      <dgm:prSet/>
      <dgm:spPr/>
      <dgm:t>
        <a:bodyPr/>
        <a:lstStyle/>
        <a:p>
          <a:endParaRPr lang="en-US"/>
        </a:p>
      </dgm:t>
    </dgm:pt>
    <dgm:pt modelId="{7249AB5E-CE82-4B78-90AA-538B43A0952F}">
      <dgm:prSet/>
      <dgm:spPr/>
      <dgm:t>
        <a:bodyPr/>
        <a:lstStyle/>
        <a:p>
          <a:r>
            <a:rPr lang="fr-FR"/>
            <a:t>Certains points saillants qui empêchaient la sortie du sans-abrisme par le non-recours aux structures : </a:t>
          </a:r>
          <a:endParaRPr lang="en-US"/>
        </a:p>
      </dgm:t>
    </dgm:pt>
    <dgm:pt modelId="{3653445C-D5FF-488A-A0DB-53DF5EB987EC}" type="parTrans" cxnId="{71A2136B-42BA-464D-8103-67012AB8BC94}">
      <dgm:prSet/>
      <dgm:spPr/>
      <dgm:t>
        <a:bodyPr/>
        <a:lstStyle/>
        <a:p>
          <a:endParaRPr lang="en-US"/>
        </a:p>
      </dgm:t>
    </dgm:pt>
    <dgm:pt modelId="{3078816A-0ABF-4345-AA17-8A3DB3252D42}" type="sibTrans" cxnId="{71A2136B-42BA-464D-8103-67012AB8BC94}">
      <dgm:prSet/>
      <dgm:spPr/>
      <dgm:t>
        <a:bodyPr/>
        <a:lstStyle/>
        <a:p>
          <a:endParaRPr lang="en-US"/>
        </a:p>
      </dgm:t>
    </dgm:pt>
    <dgm:pt modelId="{73C9145C-AC4B-4860-B487-75BB7E74D303}">
      <dgm:prSet/>
      <dgm:spPr/>
      <dgm:t>
        <a:bodyPr/>
        <a:lstStyle/>
        <a:p>
          <a:r>
            <a:rPr lang="fr-FR"/>
            <a:t>Cadre institutionnel (règles, sentiment d’intrusion,…). Public plus touché que d’autres </a:t>
          </a:r>
          <a:endParaRPr lang="en-US"/>
        </a:p>
      </dgm:t>
    </dgm:pt>
    <dgm:pt modelId="{A0FF0442-F244-46AC-93DF-33A134ABA720}" type="parTrans" cxnId="{510D0212-59FF-4E18-92A3-066CDEB00D6B}">
      <dgm:prSet/>
      <dgm:spPr/>
      <dgm:t>
        <a:bodyPr/>
        <a:lstStyle/>
        <a:p>
          <a:endParaRPr lang="en-US"/>
        </a:p>
      </dgm:t>
    </dgm:pt>
    <dgm:pt modelId="{0CA539B9-39F6-44C8-8B71-EC786E09B882}" type="sibTrans" cxnId="{510D0212-59FF-4E18-92A3-066CDEB00D6B}">
      <dgm:prSet/>
      <dgm:spPr/>
      <dgm:t>
        <a:bodyPr/>
        <a:lstStyle/>
        <a:p>
          <a:endParaRPr lang="en-US"/>
        </a:p>
      </dgm:t>
    </dgm:pt>
    <dgm:pt modelId="{B2FCD50E-9E86-44B6-BADC-36348DD47397}">
      <dgm:prSet/>
      <dgm:spPr/>
      <dgm:t>
        <a:bodyPr/>
        <a:lstStyle/>
        <a:p>
          <a:r>
            <a:rPr lang="fr-FR"/>
            <a:t>Règles sur la consommation</a:t>
          </a:r>
          <a:endParaRPr lang="en-US"/>
        </a:p>
      </dgm:t>
    </dgm:pt>
    <dgm:pt modelId="{0BE8F1A5-F4A4-4452-9B68-B0DC6B2D151B}" type="parTrans" cxnId="{CC5466FD-EAB5-4A73-B818-57E85B0A4554}">
      <dgm:prSet/>
      <dgm:spPr/>
      <dgm:t>
        <a:bodyPr/>
        <a:lstStyle/>
        <a:p>
          <a:endParaRPr lang="en-US"/>
        </a:p>
      </dgm:t>
    </dgm:pt>
    <dgm:pt modelId="{6B6CE82A-016A-4D17-B26D-D4B5B86D3B34}" type="sibTrans" cxnId="{CC5466FD-EAB5-4A73-B818-57E85B0A4554}">
      <dgm:prSet/>
      <dgm:spPr/>
      <dgm:t>
        <a:bodyPr/>
        <a:lstStyle/>
        <a:p>
          <a:endParaRPr lang="en-US"/>
        </a:p>
      </dgm:t>
    </dgm:pt>
    <dgm:pt modelId="{08639971-576A-4943-A6D1-382016665CF5}">
      <dgm:prSet/>
      <dgm:spPr/>
      <dgm:t>
        <a:bodyPr/>
        <a:lstStyle/>
        <a:p>
          <a:r>
            <a:rPr lang="fr-FR"/>
            <a:t>Animaux non-admis </a:t>
          </a:r>
          <a:endParaRPr lang="en-US"/>
        </a:p>
      </dgm:t>
    </dgm:pt>
    <dgm:pt modelId="{A94C9F9B-1BCE-490E-B43B-D870EACEE11B}" type="parTrans" cxnId="{0B92AC8B-5C47-451B-8B9B-F7D648C0E538}">
      <dgm:prSet/>
      <dgm:spPr/>
      <dgm:t>
        <a:bodyPr/>
        <a:lstStyle/>
        <a:p>
          <a:endParaRPr lang="en-US"/>
        </a:p>
      </dgm:t>
    </dgm:pt>
    <dgm:pt modelId="{667F896D-3D2C-4F22-98DA-2A21CB809315}" type="sibTrans" cxnId="{0B92AC8B-5C47-451B-8B9B-F7D648C0E538}">
      <dgm:prSet/>
      <dgm:spPr/>
      <dgm:t>
        <a:bodyPr/>
        <a:lstStyle/>
        <a:p>
          <a:endParaRPr lang="en-US"/>
        </a:p>
      </dgm:t>
    </dgm:pt>
    <dgm:pt modelId="{D3ACEFBC-5C0F-49FA-B7BE-013B994C5B17}" type="pres">
      <dgm:prSet presAssocID="{30868A93-BDBD-447E-98DC-43E252C44CBA}" presName="Name0" presStyleCnt="0">
        <dgm:presLayoutVars>
          <dgm:dir/>
          <dgm:animLvl val="lvl"/>
          <dgm:resizeHandles val="exact"/>
        </dgm:presLayoutVars>
      </dgm:prSet>
      <dgm:spPr/>
    </dgm:pt>
    <dgm:pt modelId="{5A4F27FE-713F-4E54-9E3D-B6147EAA8ABC}" type="pres">
      <dgm:prSet presAssocID="{7249AB5E-CE82-4B78-90AA-538B43A0952F}" presName="boxAndChildren" presStyleCnt="0"/>
      <dgm:spPr/>
    </dgm:pt>
    <dgm:pt modelId="{A5B7E9FA-3676-4EEE-9F26-01B48BE09FFF}" type="pres">
      <dgm:prSet presAssocID="{7249AB5E-CE82-4B78-90AA-538B43A0952F}" presName="parentTextBox" presStyleLbl="node1" presStyleIdx="0" presStyleCnt="2"/>
      <dgm:spPr/>
    </dgm:pt>
    <dgm:pt modelId="{E0942461-D35D-4BB6-A449-8AE93907EF26}" type="pres">
      <dgm:prSet presAssocID="{7249AB5E-CE82-4B78-90AA-538B43A0952F}" presName="entireBox" presStyleLbl="node1" presStyleIdx="0" presStyleCnt="2"/>
      <dgm:spPr/>
    </dgm:pt>
    <dgm:pt modelId="{3D0018B0-206F-4995-878C-3DF45B09CFDB}" type="pres">
      <dgm:prSet presAssocID="{7249AB5E-CE82-4B78-90AA-538B43A0952F}" presName="descendantBox" presStyleCnt="0"/>
      <dgm:spPr/>
    </dgm:pt>
    <dgm:pt modelId="{713FDBE5-3244-4FC5-AFF1-1CC2E6C8E9C9}" type="pres">
      <dgm:prSet presAssocID="{73C9145C-AC4B-4860-B487-75BB7E74D303}" presName="childTextBox" presStyleLbl="fgAccFollowNode1" presStyleIdx="0" presStyleCnt="3">
        <dgm:presLayoutVars>
          <dgm:bulletEnabled val="1"/>
        </dgm:presLayoutVars>
      </dgm:prSet>
      <dgm:spPr/>
    </dgm:pt>
    <dgm:pt modelId="{D713B951-E71C-4063-9890-3CE97264416F}" type="pres">
      <dgm:prSet presAssocID="{B2FCD50E-9E86-44B6-BADC-36348DD47397}" presName="childTextBox" presStyleLbl="fgAccFollowNode1" presStyleIdx="1" presStyleCnt="3">
        <dgm:presLayoutVars>
          <dgm:bulletEnabled val="1"/>
        </dgm:presLayoutVars>
      </dgm:prSet>
      <dgm:spPr/>
    </dgm:pt>
    <dgm:pt modelId="{EA317CA2-63C2-4659-93EE-46A73A427073}" type="pres">
      <dgm:prSet presAssocID="{08639971-576A-4943-A6D1-382016665CF5}" presName="childTextBox" presStyleLbl="fgAccFollowNode1" presStyleIdx="2" presStyleCnt="3">
        <dgm:presLayoutVars>
          <dgm:bulletEnabled val="1"/>
        </dgm:presLayoutVars>
      </dgm:prSet>
      <dgm:spPr/>
    </dgm:pt>
    <dgm:pt modelId="{147F149C-CF8B-4E16-9037-B538BC6FB152}" type="pres">
      <dgm:prSet presAssocID="{5D7888A4-8E66-49AA-BAB9-DF823635C6C6}" presName="sp" presStyleCnt="0"/>
      <dgm:spPr/>
    </dgm:pt>
    <dgm:pt modelId="{080E7CC0-ED9C-4E84-86BA-3B86AEA207BD}" type="pres">
      <dgm:prSet presAssocID="{A50EEE04-0450-40F7-AB22-11C9B3282A54}" presName="arrowAndChildren" presStyleCnt="0"/>
      <dgm:spPr/>
    </dgm:pt>
    <dgm:pt modelId="{5DAF2AE7-5632-4E85-AB03-75C207CAE5A5}" type="pres">
      <dgm:prSet presAssocID="{A50EEE04-0450-40F7-AB22-11C9B3282A54}" presName="parentTextArrow" presStyleLbl="node1" presStyleIdx="1" presStyleCnt="2"/>
      <dgm:spPr/>
    </dgm:pt>
  </dgm:ptLst>
  <dgm:cxnLst>
    <dgm:cxn modelId="{03CCCC00-CF08-420E-A577-838BF2511AC8}" type="presOf" srcId="{7249AB5E-CE82-4B78-90AA-538B43A0952F}" destId="{E0942461-D35D-4BB6-A449-8AE93907EF26}" srcOrd="1" destOrd="0" presId="urn:microsoft.com/office/officeart/2005/8/layout/process4"/>
    <dgm:cxn modelId="{510D0212-59FF-4E18-92A3-066CDEB00D6B}" srcId="{7249AB5E-CE82-4B78-90AA-538B43A0952F}" destId="{73C9145C-AC4B-4860-B487-75BB7E74D303}" srcOrd="0" destOrd="0" parTransId="{A0FF0442-F244-46AC-93DF-33A134ABA720}" sibTransId="{0CA539B9-39F6-44C8-8B71-EC786E09B882}"/>
    <dgm:cxn modelId="{E13C531A-C0D3-4F93-9746-AEC140AB757C}" type="presOf" srcId="{A50EEE04-0450-40F7-AB22-11C9B3282A54}" destId="{5DAF2AE7-5632-4E85-AB03-75C207CAE5A5}" srcOrd="0" destOrd="0" presId="urn:microsoft.com/office/officeart/2005/8/layout/process4"/>
    <dgm:cxn modelId="{E2A42948-8182-48FB-8150-57857D29FD5B}" srcId="{30868A93-BDBD-447E-98DC-43E252C44CBA}" destId="{A50EEE04-0450-40F7-AB22-11C9B3282A54}" srcOrd="0" destOrd="0" parTransId="{02D12E1C-40F8-4CBD-862B-41E78A5F1059}" sibTransId="{5D7888A4-8E66-49AA-BAB9-DF823635C6C6}"/>
    <dgm:cxn modelId="{71A2136B-42BA-464D-8103-67012AB8BC94}" srcId="{30868A93-BDBD-447E-98DC-43E252C44CBA}" destId="{7249AB5E-CE82-4B78-90AA-538B43A0952F}" srcOrd="1" destOrd="0" parTransId="{3653445C-D5FF-488A-A0DB-53DF5EB987EC}" sibTransId="{3078816A-0ABF-4345-AA17-8A3DB3252D42}"/>
    <dgm:cxn modelId="{46EE574B-5119-4B0B-A3FA-9FDAF4F4A4E3}" type="presOf" srcId="{7249AB5E-CE82-4B78-90AA-538B43A0952F}" destId="{A5B7E9FA-3676-4EEE-9F26-01B48BE09FFF}" srcOrd="0" destOrd="0" presId="urn:microsoft.com/office/officeart/2005/8/layout/process4"/>
    <dgm:cxn modelId="{8258666C-5B7D-4847-848B-14318FA2A563}" type="presOf" srcId="{B2FCD50E-9E86-44B6-BADC-36348DD47397}" destId="{D713B951-E71C-4063-9890-3CE97264416F}" srcOrd="0" destOrd="0" presId="urn:microsoft.com/office/officeart/2005/8/layout/process4"/>
    <dgm:cxn modelId="{0B92AC8B-5C47-451B-8B9B-F7D648C0E538}" srcId="{7249AB5E-CE82-4B78-90AA-538B43A0952F}" destId="{08639971-576A-4943-A6D1-382016665CF5}" srcOrd="2" destOrd="0" parTransId="{A94C9F9B-1BCE-490E-B43B-D870EACEE11B}" sibTransId="{667F896D-3D2C-4F22-98DA-2A21CB809315}"/>
    <dgm:cxn modelId="{18E12CDC-7BC5-446D-9BE5-6D3F20E3B3A5}" type="presOf" srcId="{30868A93-BDBD-447E-98DC-43E252C44CBA}" destId="{D3ACEFBC-5C0F-49FA-B7BE-013B994C5B17}" srcOrd="0" destOrd="0" presId="urn:microsoft.com/office/officeart/2005/8/layout/process4"/>
    <dgm:cxn modelId="{93056EE4-C5DE-432E-BA2B-69E3C6679CFD}" type="presOf" srcId="{73C9145C-AC4B-4860-B487-75BB7E74D303}" destId="{713FDBE5-3244-4FC5-AFF1-1CC2E6C8E9C9}" srcOrd="0" destOrd="0" presId="urn:microsoft.com/office/officeart/2005/8/layout/process4"/>
    <dgm:cxn modelId="{E74BCEEC-7B59-4F3E-B5CE-68A0D9B7A243}" type="presOf" srcId="{08639971-576A-4943-A6D1-382016665CF5}" destId="{EA317CA2-63C2-4659-93EE-46A73A427073}" srcOrd="0" destOrd="0" presId="urn:microsoft.com/office/officeart/2005/8/layout/process4"/>
    <dgm:cxn modelId="{CC5466FD-EAB5-4A73-B818-57E85B0A4554}" srcId="{7249AB5E-CE82-4B78-90AA-538B43A0952F}" destId="{B2FCD50E-9E86-44B6-BADC-36348DD47397}" srcOrd="1" destOrd="0" parTransId="{0BE8F1A5-F4A4-4452-9B68-B0DC6B2D151B}" sibTransId="{6B6CE82A-016A-4D17-B26D-D4B5B86D3B34}"/>
    <dgm:cxn modelId="{A8C4DDD9-B45A-467E-BECF-7BEAAD6069D2}" type="presParOf" srcId="{D3ACEFBC-5C0F-49FA-B7BE-013B994C5B17}" destId="{5A4F27FE-713F-4E54-9E3D-B6147EAA8ABC}" srcOrd="0" destOrd="0" presId="urn:microsoft.com/office/officeart/2005/8/layout/process4"/>
    <dgm:cxn modelId="{DA3B96B9-BC38-4F7D-A3D7-4EB45B5DD464}" type="presParOf" srcId="{5A4F27FE-713F-4E54-9E3D-B6147EAA8ABC}" destId="{A5B7E9FA-3676-4EEE-9F26-01B48BE09FFF}" srcOrd="0" destOrd="0" presId="urn:microsoft.com/office/officeart/2005/8/layout/process4"/>
    <dgm:cxn modelId="{9C7326B1-4B03-49F7-942E-6274A7B865D5}" type="presParOf" srcId="{5A4F27FE-713F-4E54-9E3D-B6147EAA8ABC}" destId="{E0942461-D35D-4BB6-A449-8AE93907EF26}" srcOrd="1" destOrd="0" presId="urn:microsoft.com/office/officeart/2005/8/layout/process4"/>
    <dgm:cxn modelId="{D9199F1F-89A2-410E-97E1-547038A2B147}" type="presParOf" srcId="{5A4F27FE-713F-4E54-9E3D-B6147EAA8ABC}" destId="{3D0018B0-206F-4995-878C-3DF45B09CFDB}" srcOrd="2" destOrd="0" presId="urn:microsoft.com/office/officeart/2005/8/layout/process4"/>
    <dgm:cxn modelId="{F811073C-95E5-489E-8ADF-0DC17C55DA7E}" type="presParOf" srcId="{3D0018B0-206F-4995-878C-3DF45B09CFDB}" destId="{713FDBE5-3244-4FC5-AFF1-1CC2E6C8E9C9}" srcOrd="0" destOrd="0" presId="urn:microsoft.com/office/officeart/2005/8/layout/process4"/>
    <dgm:cxn modelId="{B53EF853-2CF1-4471-B853-E5814C8A89E8}" type="presParOf" srcId="{3D0018B0-206F-4995-878C-3DF45B09CFDB}" destId="{D713B951-E71C-4063-9890-3CE97264416F}" srcOrd="1" destOrd="0" presId="urn:microsoft.com/office/officeart/2005/8/layout/process4"/>
    <dgm:cxn modelId="{C779A625-128E-4870-B84B-F9E7A39E03EF}" type="presParOf" srcId="{3D0018B0-206F-4995-878C-3DF45B09CFDB}" destId="{EA317CA2-63C2-4659-93EE-46A73A427073}" srcOrd="2" destOrd="0" presId="urn:microsoft.com/office/officeart/2005/8/layout/process4"/>
    <dgm:cxn modelId="{69980AC0-7A5B-4F0A-A13C-3E8F8DE056C6}" type="presParOf" srcId="{D3ACEFBC-5C0F-49FA-B7BE-013B994C5B17}" destId="{147F149C-CF8B-4E16-9037-B538BC6FB152}" srcOrd="1" destOrd="0" presId="urn:microsoft.com/office/officeart/2005/8/layout/process4"/>
    <dgm:cxn modelId="{921BE393-A3CA-419C-9B0D-80A94A4A89FC}" type="presParOf" srcId="{D3ACEFBC-5C0F-49FA-B7BE-013B994C5B17}" destId="{080E7CC0-ED9C-4E84-86BA-3B86AEA207BD}" srcOrd="2" destOrd="0" presId="urn:microsoft.com/office/officeart/2005/8/layout/process4"/>
    <dgm:cxn modelId="{18FB969A-7116-42B1-AFB5-23E181D84411}" type="presParOf" srcId="{080E7CC0-ED9C-4E84-86BA-3B86AEA207BD}" destId="{5DAF2AE7-5632-4E85-AB03-75C207CAE5A5}"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6D03F8-F64B-4FE5-B97C-13EA90883C4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4DB617D-E87F-49BD-A870-D5AD869574C9}">
      <dgm:prSet/>
      <dgm:spPr/>
      <dgm:t>
        <a:bodyPr/>
        <a:lstStyle/>
        <a:p>
          <a:r>
            <a:rPr lang="fr-FR"/>
            <a:t>Leviers et difficultés qu’amènent une prise en charge collective ou individuel dans la réintégration sociale des personnes </a:t>
          </a:r>
          <a:endParaRPr lang="en-US"/>
        </a:p>
      </dgm:t>
    </dgm:pt>
    <dgm:pt modelId="{4F9AD175-A825-4CA9-9325-5A36D7502F0F}" type="parTrans" cxnId="{DD3F49F9-195F-4650-9053-DF2A3CE0AEB2}">
      <dgm:prSet/>
      <dgm:spPr/>
      <dgm:t>
        <a:bodyPr/>
        <a:lstStyle/>
        <a:p>
          <a:endParaRPr lang="en-US"/>
        </a:p>
      </dgm:t>
    </dgm:pt>
    <dgm:pt modelId="{0ECAF4E4-079B-45D4-801E-217C15DA5286}" type="sibTrans" cxnId="{DD3F49F9-195F-4650-9053-DF2A3CE0AEB2}">
      <dgm:prSet/>
      <dgm:spPr/>
      <dgm:t>
        <a:bodyPr/>
        <a:lstStyle/>
        <a:p>
          <a:endParaRPr lang="en-US"/>
        </a:p>
      </dgm:t>
    </dgm:pt>
    <dgm:pt modelId="{E03B4CB4-313E-43F9-AEE6-8ED7A752BB69}">
      <dgm:prSet/>
      <dgm:spPr/>
      <dgm:t>
        <a:bodyPr/>
        <a:lstStyle/>
        <a:p>
          <a:r>
            <a:rPr lang="fr-FR"/>
            <a:t>Tensions entre le collectif et la prise en charge individuelle</a:t>
          </a:r>
          <a:endParaRPr lang="en-US"/>
        </a:p>
      </dgm:t>
    </dgm:pt>
    <dgm:pt modelId="{1BB1B5BE-8059-47AE-8D40-B187422C8CE0}" type="parTrans" cxnId="{DCE889AD-2CA8-42E6-B8CE-6CE1A4777AAC}">
      <dgm:prSet/>
      <dgm:spPr/>
      <dgm:t>
        <a:bodyPr/>
        <a:lstStyle/>
        <a:p>
          <a:endParaRPr lang="en-US"/>
        </a:p>
      </dgm:t>
    </dgm:pt>
    <dgm:pt modelId="{8CD8A8FC-949D-4E02-8C8A-F84586FA78BF}" type="sibTrans" cxnId="{DCE889AD-2CA8-42E6-B8CE-6CE1A4777AAC}">
      <dgm:prSet/>
      <dgm:spPr/>
      <dgm:t>
        <a:bodyPr/>
        <a:lstStyle/>
        <a:p>
          <a:endParaRPr lang="en-US"/>
        </a:p>
      </dgm:t>
    </dgm:pt>
    <dgm:pt modelId="{C6C12E8C-FB03-44B2-87B9-B18D645EB386}" type="pres">
      <dgm:prSet presAssocID="{0F6D03F8-F64B-4FE5-B97C-13EA90883C43}" presName="root" presStyleCnt="0">
        <dgm:presLayoutVars>
          <dgm:dir/>
          <dgm:resizeHandles val="exact"/>
        </dgm:presLayoutVars>
      </dgm:prSet>
      <dgm:spPr/>
    </dgm:pt>
    <dgm:pt modelId="{AF47BAB1-D95E-4971-A2F2-5DE109B6D915}" type="pres">
      <dgm:prSet presAssocID="{84DB617D-E87F-49BD-A870-D5AD869574C9}" presName="compNode" presStyleCnt="0"/>
      <dgm:spPr/>
    </dgm:pt>
    <dgm:pt modelId="{5073A87B-3AAA-4C0D-A93B-A0FD4EC1A1A8}" type="pres">
      <dgm:prSet presAssocID="{84DB617D-E87F-49BD-A870-D5AD869574C9}" presName="bgRect" presStyleLbl="bgShp" presStyleIdx="0" presStyleCnt="2"/>
      <dgm:spPr/>
    </dgm:pt>
    <dgm:pt modelId="{FD3AC7F8-541F-4F79-A90C-FD23D127896D}" type="pres">
      <dgm:prSet presAssocID="{84DB617D-E87F-49BD-A870-D5AD869574C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e"/>
        </a:ext>
      </dgm:extLst>
    </dgm:pt>
    <dgm:pt modelId="{86503DDE-0AF4-469B-9C63-7C5764770ED0}" type="pres">
      <dgm:prSet presAssocID="{84DB617D-E87F-49BD-A870-D5AD869574C9}" presName="spaceRect" presStyleCnt="0"/>
      <dgm:spPr/>
    </dgm:pt>
    <dgm:pt modelId="{A2966C6C-2ECB-4B6B-AFDE-CA8BEE1BE970}" type="pres">
      <dgm:prSet presAssocID="{84DB617D-E87F-49BD-A870-D5AD869574C9}" presName="parTx" presStyleLbl="revTx" presStyleIdx="0" presStyleCnt="2">
        <dgm:presLayoutVars>
          <dgm:chMax val="0"/>
          <dgm:chPref val="0"/>
        </dgm:presLayoutVars>
      </dgm:prSet>
      <dgm:spPr/>
    </dgm:pt>
    <dgm:pt modelId="{D6205901-B72F-49A8-BC94-B1E7946D7397}" type="pres">
      <dgm:prSet presAssocID="{0ECAF4E4-079B-45D4-801E-217C15DA5286}" presName="sibTrans" presStyleCnt="0"/>
      <dgm:spPr/>
    </dgm:pt>
    <dgm:pt modelId="{FF3B3BC2-3368-4438-9762-F64850EA6972}" type="pres">
      <dgm:prSet presAssocID="{E03B4CB4-313E-43F9-AEE6-8ED7A752BB69}" presName="compNode" presStyleCnt="0"/>
      <dgm:spPr/>
    </dgm:pt>
    <dgm:pt modelId="{B2861B55-3E93-4C29-A1AE-85FCF3B004D9}" type="pres">
      <dgm:prSet presAssocID="{E03B4CB4-313E-43F9-AEE6-8ED7A752BB69}" presName="bgRect" presStyleLbl="bgShp" presStyleIdx="1" presStyleCnt="2"/>
      <dgm:spPr/>
    </dgm:pt>
    <dgm:pt modelId="{C2EBF9C2-4B28-41C0-9054-6DFBE480BEA3}" type="pres">
      <dgm:prSet presAssocID="{E03B4CB4-313E-43F9-AEE6-8ED7A752BB6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éconnecté"/>
        </a:ext>
      </dgm:extLst>
    </dgm:pt>
    <dgm:pt modelId="{478B15D4-33EC-4306-BAAF-D9773A8D6E69}" type="pres">
      <dgm:prSet presAssocID="{E03B4CB4-313E-43F9-AEE6-8ED7A752BB69}" presName="spaceRect" presStyleCnt="0"/>
      <dgm:spPr/>
    </dgm:pt>
    <dgm:pt modelId="{845719CD-B3EC-41EF-BCF0-B0037EE27872}" type="pres">
      <dgm:prSet presAssocID="{E03B4CB4-313E-43F9-AEE6-8ED7A752BB69}" presName="parTx" presStyleLbl="revTx" presStyleIdx="1" presStyleCnt="2">
        <dgm:presLayoutVars>
          <dgm:chMax val="0"/>
          <dgm:chPref val="0"/>
        </dgm:presLayoutVars>
      </dgm:prSet>
      <dgm:spPr/>
    </dgm:pt>
  </dgm:ptLst>
  <dgm:cxnLst>
    <dgm:cxn modelId="{0453DA07-6EB0-4EEC-9D77-90814EA8852A}" type="presOf" srcId="{E03B4CB4-313E-43F9-AEE6-8ED7A752BB69}" destId="{845719CD-B3EC-41EF-BCF0-B0037EE27872}" srcOrd="0" destOrd="0" presId="urn:microsoft.com/office/officeart/2018/2/layout/IconVerticalSolidList"/>
    <dgm:cxn modelId="{C295CE22-61F1-49FD-BE33-8699B70C20CC}" type="presOf" srcId="{0F6D03F8-F64B-4FE5-B97C-13EA90883C43}" destId="{C6C12E8C-FB03-44B2-87B9-B18D645EB386}" srcOrd="0" destOrd="0" presId="urn:microsoft.com/office/officeart/2018/2/layout/IconVerticalSolidList"/>
    <dgm:cxn modelId="{DCE889AD-2CA8-42E6-B8CE-6CE1A4777AAC}" srcId="{0F6D03F8-F64B-4FE5-B97C-13EA90883C43}" destId="{E03B4CB4-313E-43F9-AEE6-8ED7A752BB69}" srcOrd="1" destOrd="0" parTransId="{1BB1B5BE-8059-47AE-8D40-B187422C8CE0}" sibTransId="{8CD8A8FC-949D-4E02-8C8A-F84586FA78BF}"/>
    <dgm:cxn modelId="{B31A23F8-7135-416D-B729-BE8A37CAF5A6}" type="presOf" srcId="{84DB617D-E87F-49BD-A870-D5AD869574C9}" destId="{A2966C6C-2ECB-4B6B-AFDE-CA8BEE1BE970}" srcOrd="0" destOrd="0" presId="urn:microsoft.com/office/officeart/2018/2/layout/IconVerticalSolidList"/>
    <dgm:cxn modelId="{DD3F49F9-195F-4650-9053-DF2A3CE0AEB2}" srcId="{0F6D03F8-F64B-4FE5-B97C-13EA90883C43}" destId="{84DB617D-E87F-49BD-A870-D5AD869574C9}" srcOrd="0" destOrd="0" parTransId="{4F9AD175-A825-4CA9-9325-5A36D7502F0F}" sibTransId="{0ECAF4E4-079B-45D4-801E-217C15DA5286}"/>
    <dgm:cxn modelId="{1A60342A-C416-4056-A775-D9F08FC25341}" type="presParOf" srcId="{C6C12E8C-FB03-44B2-87B9-B18D645EB386}" destId="{AF47BAB1-D95E-4971-A2F2-5DE109B6D915}" srcOrd="0" destOrd="0" presId="urn:microsoft.com/office/officeart/2018/2/layout/IconVerticalSolidList"/>
    <dgm:cxn modelId="{1AA029D1-377F-487F-AF45-5D78BB80CA8E}" type="presParOf" srcId="{AF47BAB1-D95E-4971-A2F2-5DE109B6D915}" destId="{5073A87B-3AAA-4C0D-A93B-A0FD4EC1A1A8}" srcOrd="0" destOrd="0" presId="urn:microsoft.com/office/officeart/2018/2/layout/IconVerticalSolidList"/>
    <dgm:cxn modelId="{624781BA-D22A-460C-8267-32061F1CB1FD}" type="presParOf" srcId="{AF47BAB1-D95E-4971-A2F2-5DE109B6D915}" destId="{FD3AC7F8-541F-4F79-A90C-FD23D127896D}" srcOrd="1" destOrd="0" presId="urn:microsoft.com/office/officeart/2018/2/layout/IconVerticalSolidList"/>
    <dgm:cxn modelId="{ED2D91C9-1C39-40D7-84D7-9172FC27D1B7}" type="presParOf" srcId="{AF47BAB1-D95E-4971-A2F2-5DE109B6D915}" destId="{86503DDE-0AF4-469B-9C63-7C5764770ED0}" srcOrd="2" destOrd="0" presId="urn:microsoft.com/office/officeart/2018/2/layout/IconVerticalSolidList"/>
    <dgm:cxn modelId="{759FBF5E-FA14-4B61-BA1D-15F1CCE7D34B}" type="presParOf" srcId="{AF47BAB1-D95E-4971-A2F2-5DE109B6D915}" destId="{A2966C6C-2ECB-4B6B-AFDE-CA8BEE1BE970}" srcOrd="3" destOrd="0" presId="urn:microsoft.com/office/officeart/2018/2/layout/IconVerticalSolidList"/>
    <dgm:cxn modelId="{BF6F6BEC-BCFC-41AC-BCE3-09F66E22963A}" type="presParOf" srcId="{C6C12E8C-FB03-44B2-87B9-B18D645EB386}" destId="{D6205901-B72F-49A8-BC94-B1E7946D7397}" srcOrd="1" destOrd="0" presId="urn:microsoft.com/office/officeart/2018/2/layout/IconVerticalSolidList"/>
    <dgm:cxn modelId="{571217CF-F06E-4499-A66B-E28569014847}" type="presParOf" srcId="{C6C12E8C-FB03-44B2-87B9-B18D645EB386}" destId="{FF3B3BC2-3368-4438-9762-F64850EA6972}" srcOrd="2" destOrd="0" presId="urn:microsoft.com/office/officeart/2018/2/layout/IconVerticalSolidList"/>
    <dgm:cxn modelId="{D29D11B0-7F04-41E9-8A8B-468DA3355904}" type="presParOf" srcId="{FF3B3BC2-3368-4438-9762-F64850EA6972}" destId="{B2861B55-3E93-4C29-A1AE-85FCF3B004D9}" srcOrd="0" destOrd="0" presId="urn:microsoft.com/office/officeart/2018/2/layout/IconVerticalSolidList"/>
    <dgm:cxn modelId="{F0A90D4A-735E-4026-AF81-F89EE09033ED}" type="presParOf" srcId="{FF3B3BC2-3368-4438-9762-F64850EA6972}" destId="{C2EBF9C2-4B28-41C0-9054-6DFBE480BEA3}" srcOrd="1" destOrd="0" presId="urn:microsoft.com/office/officeart/2018/2/layout/IconVerticalSolidList"/>
    <dgm:cxn modelId="{12440AC3-0130-41FD-9D67-420D34A31927}" type="presParOf" srcId="{FF3B3BC2-3368-4438-9762-F64850EA6972}" destId="{478B15D4-33EC-4306-BAAF-D9773A8D6E69}" srcOrd="2" destOrd="0" presId="urn:microsoft.com/office/officeart/2018/2/layout/IconVerticalSolidList"/>
    <dgm:cxn modelId="{E5CE0297-5AD8-4DDC-9FD5-68AFE778F338}" type="presParOf" srcId="{FF3B3BC2-3368-4438-9762-F64850EA6972}" destId="{845719CD-B3EC-41EF-BCF0-B0037EE2787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67AEA-5D54-451B-AC53-816F2540198A}">
      <dsp:nvSpPr>
        <dsp:cNvPr id="0" name=""/>
        <dsp:cNvSpPr/>
      </dsp:nvSpPr>
      <dsp:spPr>
        <a:xfrm>
          <a:off x="0" y="574"/>
          <a:ext cx="7012370" cy="13451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ACADA9-B719-4193-BF94-6B2891DDDE10}">
      <dsp:nvSpPr>
        <dsp:cNvPr id="0" name=""/>
        <dsp:cNvSpPr/>
      </dsp:nvSpPr>
      <dsp:spPr>
        <a:xfrm>
          <a:off x="406904" y="303230"/>
          <a:ext cx="739825" cy="7398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5F76EC5-68A3-460E-AFCF-B0165F924B3F}">
      <dsp:nvSpPr>
        <dsp:cNvPr id="0" name=""/>
        <dsp:cNvSpPr/>
      </dsp:nvSpPr>
      <dsp:spPr>
        <a:xfrm>
          <a:off x="1553633" y="574"/>
          <a:ext cx="5458736" cy="134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60" tIns="142360" rIns="142360" bIns="142360" numCol="1" spcCol="1270" anchor="ctr" anchorCtr="0">
          <a:noAutofit/>
        </a:bodyPr>
        <a:lstStyle/>
        <a:p>
          <a:pPr marL="0" lvl="0" indent="0" algn="l" defTabSz="1111250">
            <a:lnSpc>
              <a:spcPct val="100000"/>
            </a:lnSpc>
            <a:spcBef>
              <a:spcPct val="0"/>
            </a:spcBef>
            <a:spcAft>
              <a:spcPct val="35000"/>
            </a:spcAft>
            <a:buNone/>
          </a:pPr>
          <a:r>
            <a:rPr lang="fr-FR" sz="2500" kern="1200"/>
            <a:t>2019 : Chaire Economie sociale Petits Riens</a:t>
          </a:r>
          <a:endParaRPr lang="fr-BE" sz="2500" kern="1200"/>
        </a:p>
      </dsp:txBody>
      <dsp:txXfrm>
        <a:off x="1553633" y="574"/>
        <a:ext cx="5458736" cy="1345137"/>
      </dsp:txXfrm>
    </dsp:sp>
    <dsp:sp modelId="{92422259-9008-42B0-83B2-86C2CCADE796}">
      <dsp:nvSpPr>
        <dsp:cNvPr id="0" name=""/>
        <dsp:cNvSpPr/>
      </dsp:nvSpPr>
      <dsp:spPr>
        <a:xfrm>
          <a:off x="0" y="1681996"/>
          <a:ext cx="7012370" cy="13451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A6B76A-5E94-44DC-9805-ECD92C4575F6}">
      <dsp:nvSpPr>
        <dsp:cNvPr id="0" name=""/>
        <dsp:cNvSpPr/>
      </dsp:nvSpPr>
      <dsp:spPr>
        <a:xfrm>
          <a:off x="406904" y="1984652"/>
          <a:ext cx="739825" cy="7398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15B8066-D501-4B80-9346-61A1AB0EFFE1}">
      <dsp:nvSpPr>
        <dsp:cNvPr id="0" name=""/>
        <dsp:cNvSpPr/>
      </dsp:nvSpPr>
      <dsp:spPr>
        <a:xfrm>
          <a:off x="1553633" y="1681996"/>
          <a:ext cx="5458736" cy="134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60" tIns="142360" rIns="142360" bIns="142360" numCol="1" spcCol="1270" anchor="ctr" anchorCtr="0">
          <a:noAutofit/>
        </a:bodyPr>
        <a:lstStyle/>
        <a:p>
          <a:pPr marL="0" lvl="0" indent="0" algn="l" defTabSz="1111250">
            <a:lnSpc>
              <a:spcPct val="100000"/>
            </a:lnSpc>
            <a:spcBef>
              <a:spcPct val="0"/>
            </a:spcBef>
            <a:spcAft>
              <a:spcPct val="35000"/>
            </a:spcAft>
            <a:buNone/>
          </a:pPr>
          <a:r>
            <a:rPr lang="fr-FR" sz="2500" kern="1200" dirty="0"/>
            <a:t>Restructuration des PR – Nouveaux projets</a:t>
          </a:r>
          <a:endParaRPr lang="fr-BE" sz="2500" kern="1200" dirty="0"/>
        </a:p>
      </dsp:txBody>
      <dsp:txXfrm>
        <a:off x="1553633" y="1681996"/>
        <a:ext cx="5458736" cy="1345137"/>
      </dsp:txXfrm>
    </dsp:sp>
    <dsp:sp modelId="{E0C2CB85-9D4B-423D-BC40-CB629D59955D}">
      <dsp:nvSpPr>
        <dsp:cNvPr id="0" name=""/>
        <dsp:cNvSpPr/>
      </dsp:nvSpPr>
      <dsp:spPr>
        <a:xfrm>
          <a:off x="0" y="3363418"/>
          <a:ext cx="7012370" cy="134513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751776-9CF2-4FB7-B790-73C757F27398}">
      <dsp:nvSpPr>
        <dsp:cNvPr id="0" name=""/>
        <dsp:cNvSpPr/>
      </dsp:nvSpPr>
      <dsp:spPr>
        <a:xfrm>
          <a:off x="406904" y="3666074"/>
          <a:ext cx="739825" cy="7398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81EC675-A585-498A-B60C-7FE9855D1F36}">
      <dsp:nvSpPr>
        <dsp:cNvPr id="0" name=""/>
        <dsp:cNvSpPr/>
      </dsp:nvSpPr>
      <dsp:spPr>
        <a:xfrm>
          <a:off x="1553633" y="3363418"/>
          <a:ext cx="5458736" cy="1345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60" tIns="142360" rIns="142360" bIns="142360" numCol="1" spcCol="1270" anchor="ctr" anchorCtr="0">
          <a:noAutofit/>
        </a:bodyPr>
        <a:lstStyle/>
        <a:p>
          <a:pPr marL="0" lvl="0" indent="0" algn="l" defTabSz="1111250">
            <a:lnSpc>
              <a:spcPct val="100000"/>
            </a:lnSpc>
            <a:spcBef>
              <a:spcPct val="0"/>
            </a:spcBef>
            <a:spcAft>
              <a:spcPct val="35000"/>
            </a:spcAft>
            <a:buNone/>
          </a:pPr>
          <a:r>
            <a:rPr lang="fr-FR" sz="2500" kern="1200"/>
            <a:t>Interrogation sur les pratiques et les dispositifs</a:t>
          </a:r>
          <a:endParaRPr lang="fr-BE" sz="2500" kern="1200"/>
        </a:p>
      </dsp:txBody>
      <dsp:txXfrm>
        <a:off x="1553633" y="3363418"/>
        <a:ext cx="5458736" cy="1345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B81BB-58A9-4A4F-B22F-8571D73C0064}">
      <dsp:nvSpPr>
        <dsp:cNvPr id="0" name=""/>
        <dsp:cNvSpPr/>
      </dsp:nvSpPr>
      <dsp:spPr>
        <a:xfrm>
          <a:off x="0" y="1839119"/>
          <a:ext cx="11029950" cy="0"/>
        </a:xfrm>
        <a:prstGeom prst="line">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F627B9C9-C860-4BFB-B0A3-8A195E3BC82E}">
      <dsp:nvSpPr>
        <dsp:cNvPr id="0" name=""/>
        <dsp:cNvSpPr/>
      </dsp:nvSpPr>
      <dsp:spPr>
        <a:xfrm rot="8100000">
          <a:off x="60319" y="423845"/>
          <a:ext cx="270494" cy="270494"/>
        </a:xfrm>
        <a:prstGeom prst="teardrop">
          <a:avLst>
            <a:gd name="adj" fmla="val 115000"/>
          </a:avLst>
        </a:prstGeom>
        <a:solidFill>
          <a:schemeClr val="accent2">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1BF73C-6193-4FD7-90DE-BB2F0D08F3B0}">
      <dsp:nvSpPr>
        <dsp:cNvPr id="0" name=""/>
        <dsp:cNvSpPr/>
      </dsp:nvSpPr>
      <dsp:spPr>
        <a:xfrm>
          <a:off x="90369" y="453894"/>
          <a:ext cx="210395" cy="210395"/>
        </a:xfrm>
        <a:prstGeom prst="ellipse">
          <a:avLst/>
        </a:prstGeom>
        <a:solidFill>
          <a:schemeClr val="lt1">
            <a:alpha val="90000"/>
            <a:hueOff val="0"/>
            <a:satOff val="0"/>
            <a:lumOff val="0"/>
            <a:alphaOff val="0"/>
          </a:schemeClr>
        </a:solidFill>
        <a:ln w="22225" cap="rnd" cmpd="sng" algn="ctr">
          <a:noFill/>
          <a:prstDash val="solid"/>
        </a:ln>
        <a:effectLst/>
      </dsp:spPr>
      <dsp:style>
        <a:lnRef idx="2">
          <a:scrgbClr r="0" g="0" b="0"/>
        </a:lnRef>
        <a:fillRef idx="1">
          <a:scrgbClr r="0" g="0" b="0"/>
        </a:fillRef>
        <a:effectRef idx="0">
          <a:scrgbClr r="0" g="0" b="0"/>
        </a:effectRef>
        <a:fontRef idx="minor"/>
      </dsp:style>
    </dsp:sp>
    <dsp:sp modelId="{417EDDC0-4121-4DB0-A738-B88A7C0D53D7}">
      <dsp:nvSpPr>
        <dsp:cNvPr id="0" name=""/>
        <dsp:cNvSpPr/>
      </dsp:nvSpPr>
      <dsp:spPr>
        <a:xfrm>
          <a:off x="386835" y="750360"/>
          <a:ext cx="4581010" cy="1088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a:t>Implémentation du modèle Housing First sous le nom de Housing First Belgium</a:t>
          </a:r>
        </a:p>
      </dsp:txBody>
      <dsp:txXfrm>
        <a:off x="386835" y="750360"/>
        <a:ext cx="4581010" cy="1088758"/>
      </dsp:txXfrm>
    </dsp:sp>
    <dsp:sp modelId="{D7285AFF-85BD-4000-915A-D312FCD7AA0D}">
      <dsp:nvSpPr>
        <dsp:cNvPr id="0" name=""/>
        <dsp:cNvSpPr/>
      </dsp:nvSpPr>
      <dsp:spPr>
        <a:xfrm>
          <a:off x="386835" y="367823"/>
          <a:ext cx="4581010" cy="382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2013</a:t>
          </a:r>
        </a:p>
      </dsp:txBody>
      <dsp:txXfrm>
        <a:off x="386835" y="367823"/>
        <a:ext cx="4581010" cy="382536"/>
      </dsp:txXfrm>
    </dsp:sp>
    <dsp:sp modelId="{7E000FE1-2BB3-46FF-BD99-D72F37B19959}">
      <dsp:nvSpPr>
        <dsp:cNvPr id="0" name=""/>
        <dsp:cNvSpPr/>
      </dsp:nvSpPr>
      <dsp:spPr>
        <a:xfrm>
          <a:off x="195566" y="750360"/>
          <a:ext cx="0" cy="1088758"/>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A85F7E2F-4F3F-440F-9DBE-F5A1F108ED1B}">
      <dsp:nvSpPr>
        <dsp:cNvPr id="0" name=""/>
        <dsp:cNvSpPr/>
      </dsp:nvSpPr>
      <dsp:spPr>
        <a:xfrm>
          <a:off x="160543" y="1804690"/>
          <a:ext cx="68856" cy="68856"/>
        </a:xfrm>
        <a:prstGeom prst="ellipse">
          <a:avLst/>
        </a:prstGeom>
        <a:solidFill>
          <a:schemeClr val="accent2">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27A9B2-8A69-4868-B658-AC7273803058}">
      <dsp:nvSpPr>
        <dsp:cNvPr id="0" name=""/>
        <dsp:cNvSpPr/>
      </dsp:nvSpPr>
      <dsp:spPr>
        <a:xfrm rot="18900000">
          <a:off x="2811351" y="2983898"/>
          <a:ext cx="270494" cy="270494"/>
        </a:xfrm>
        <a:prstGeom prst="teardrop">
          <a:avLst>
            <a:gd name="adj" fmla="val 115000"/>
          </a:avLst>
        </a:prstGeom>
        <a:solidFill>
          <a:schemeClr val="accent2">
            <a:hueOff val="-944198"/>
            <a:satOff val="17568"/>
            <a:lumOff val="2352"/>
            <a:alphaOff val="0"/>
          </a:schemeClr>
        </a:solidFill>
        <a:ln w="22225" cap="rnd" cmpd="sng" algn="ctr">
          <a:solidFill>
            <a:schemeClr val="accent2">
              <a:hueOff val="-944198"/>
              <a:satOff val="17568"/>
              <a:lumOff val="23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4CFEFD-51F1-4EA4-8F0C-E389ACF6239C}">
      <dsp:nvSpPr>
        <dsp:cNvPr id="0" name=""/>
        <dsp:cNvSpPr/>
      </dsp:nvSpPr>
      <dsp:spPr>
        <a:xfrm>
          <a:off x="2841400" y="3013948"/>
          <a:ext cx="210395" cy="210395"/>
        </a:xfrm>
        <a:prstGeom prst="ellipse">
          <a:avLst/>
        </a:prstGeom>
        <a:solidFill>
          <a:schemeClr val="lt1">
            <a:alpha val="90000"/>
            <a:hueOff val="0"/>
            <a:satOff val="0"/>
            <a:lumOff val="0"/>
            <a:alphaOff val="0"/>
          </a:schemeClr>
        </a:solidFill>
        <a:ln w="22225" cap="rnd" cmpd="sng" algn="ctr">
          <a:noFill/>
          <a:prstDash val="solid"/>
        </a:ln>
        <a:effectLst/>
      </dsp:spPr>
      <dsp:style>
        <a:lnRef idx="2">
          <a:scrgbClr r="0" g="0" b="0"/>
        </a:lnRef>
        <a:fillRef idx="1">
          <a:scrgbClr r="0" g="0" b="0"/>
        </a:fillRef>
        <a:effectRef idx="0">
          <a:scrgbClr r="0" g="0" b="0"/>
        </a:effectRef>
        <a:fontRef idx="minor"/>
      </dsp:style>
    </dsp:sp>
    <dsp:sp modelId="{9D944E00-6684-4AF0-98B8-62875791094F}">
      <dsp:nvSpPr>
        <dsp:cNvPr id="0" name=""/>
        <dsp:cNvSpPr/>
      </dsp:nvSpPr>
      <dsp:spPr>
        <a:xfrm>
          <a:off x="3137866" y="1839119"/>
          <a:ext cx="4581010" cy="1088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a:t>Première évaluation du modèle. Résultats très positifs.</a:t>
          </a:r>
        </a:p>
      </dsp:txBody>
      <dsp:txXfrm>
        <a:off x="3137866" y="1839119"/>
        <a:ext cx="4581010" cy="1088758"/>
      </dsp:txXfrm>
    </dsp:sp>
    <dsp:sp modelId="{D45DB3B9-C93F-4F37-80D3-303BC236947A}">
      <dsp:nvSpPr>
        <dsp:cNvPr id="0" name=""/>
        <dsp:cNvSpPr/>
      </dsp:nvSpPr>
      <dsp:spPr>
        <a:xfrm>
          <a:off x="3137866" y="2927877"/>
          <a:ext cx="4581010" cy="382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2016</a:t>
          </a:r>
        </a:p>
      </dsp:txBody>
      <dsp:txXfrm>
        <a:off x="3137866" y="2927877"/>
        <a:ext cx="4581010" cy="382536"/>
      </dsp:txXfrm>
    </dsp:sp>
    <dsp:sp modelId="{E04048BD-4B9A-49CF-AEED-96722A48AC37}">
      <dsp:nvSpPr>
        <dsp:cNvPr id="0" name=""/>
        <dsp:cNvSpPr/>
      </dsp:nvSpPr>
      <dsp:spPr>
        <a:xfrm>
          <a:off x="2946598" y="1839119"/>
          <a:ext cx="0" cy="1088758"/>
        </a:xfrm>
        <a:prstGeom prst="line">
          <a:avLst/>
        </a:prstGeom>
        <a:noFill/>
        <a:ln w="12700" cap="rnd" cmpd="sng" algn="ctr">
          <a:solidFill>
            <a:schemeClr val="accent2">
              <a:hueOff val="-944198"/>
              <a:satOff val="17568"/>
              <a:lumOff val="2352"/>
              <a:alphaOff val="0"/>
            </a:schemeClr>
          </a:solidFill>
          <a:prstDash val="dash"/>
        </a:ln>
        <a:effectLst/>
      </dsp:spPr>
      <dsp:style>
        <a:lnRef idx="1">
          <a:scrgbClr r="0" g="0" b="0"/>
        </a:lnRef>
        <a:fillRef idx="0">
          <a:scrgbClr r="0" g="0" b="0"/>
        </a:fillRef>
        <a:effectRef idx="0">
          <a:scrgbClr r="0" g="0" b="0"/>
        </a:effectRef>
        <a:fontRef idx="minor"/>
      </dsp:style>
    </dsp:sp>
    <dsp:sp modelId="{9C6ED0D1-A0DE-4EBA-8DAC-7BC7F3302692}">
      <dsp:nvSpPr>
        <dsp:cNvPr id="0" name=""/>
        <dsp:cNvSpPr/>
      </dsp:nvSpPr>
      <dsp:spPr>
        <a:xfrm>
          <a:off x="2911574" y="1804690"/>
          <a:ext cx="68856" cy="68856"/>
        </a:xfrm>
        <a:prstGeom prst="ellipse">
          <a:avLst/>
        </a:prstGeom>
        <a:solidFill>
          <a:schemeClr val="accent2">
            <a:hueOff val="-944198"/>
            <a:satOff val="17568"/>
            <a:lumOff val="2352"/>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E710B8-FF48-44C5-9837-5CA9CB17841B}">
      <dsp:nvSpPr>
        <dsp:cNvPr id="0" name=""/>
        <dsp:cNvSpPr/>
      </dsp:nvSpPr>
      <dsp:spPr>
        <a:xfrm rot="8100000">
          <a:off x="5562382" y="423845"/>
          <a:ext cx="270494" cy="270494"/>
        </a:xfrm>
        <a:prstGeom prst="teardrop">
          <a:avLst>
            <a:gd name="adj" fmla="val 115000"/>
          </a:avLst>
        </a:prstGeom>
        <a:solidFill>
          <a:schemeClr val="accent2">
            <a:hueOff val="-1888395"/>
            <a:satOff val="35136"/>
            <a:lumOff val="4705"/>
            <a:alphaOff val="0"/>
          </a:schemeClr>
        </a:solidFill>
        <a:ln w="22225" cap="rnd" cmpd="sng" algn="ctr">
          <a:solidFill>
            <a:schemeClr val="accent2">
              <a:hueOff val="-1888395"/>
              <a:satOff val="35136"/>
              <a:lumOff val="470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709405-AAFE-464B-9783-3780FAC1D3C6}">
      <dsp:nvSpPr>
        <dsp:cNvPr id="0" name=""/>
        <dsp:cNvSpPr/>
      </dsp:nvSpPr>
      <dsp:spPr>
        <a:xfrm>
          <a:off x="5592431" y="453894"/>
          <a:ext cx="210395" cy="210395"/>
        </a:xfrm>
        <a:prstGeom prst="ellipse">
          <a:avLst/>
        </a:prstGeom>
        <a:solidFill>
          <a:schemeClr val="lt1">
            <a:alpha val="90000"/>
            <a:hueOff val="0"/>
            <a:satOff val="0"/>
            <a:lumOff val="0"/>
            <a:alphaOff val="0"/>
          </a:schemeClr>
        </a:solidFill>
        <a:ln w="22225" cap="rnd" cmpd="sng" algn="ctr">
          <a:noFill/>
          <a:prstDash val="solid"/>
        </a:ln>
        <a:effectLst/>
      </dsp:spPr>
      <dsp:style>
        <a:lnRef idx="2">
          <a:scrgbClr r="0" g="0" b="0"/>
        </a:lnRef>
        <a:fillRef idx="1">
          <a:scrgbClr r="0" g="0" b="0"/>
        </a:fillRef>
        <a:effectRef idx="0">
          <a:scrgbClr r="0" g="0" b="0"/>
        </a:effectRef>
        <a:fontRef idx="minor"/>
      </dsp:style>
    </dsp:sp>
    <dsp:sp modelId="{CE1BB702-8A7D-4CF8-8C16-6EA20F0ADD38}">
      <dsp:nvSpPr>
        <dsp:cNvPr id="0" name=""/>
        <dsp:cNvSpPr/>
      </dsp:nvSpPr>
      <dsp:spPr>
        <a:xfrm>
          <a:off x="5888897" y="750360"/>
          <a:ext cx="4581010" cy="1088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a:t>Expérimentation Affiliation Sociale – SPP Intégration Sociale</a:t>
          </a:r>
        </a:p>
      </dsp:txBody>
      <dsp:txXfrm>
        <a:off x="5888897" y="750360"/>
        <a:ext cx="4581010" cy="1088758"/>
      </dsp:txXfrm>
    </dsp:sp>
    <dsp:sp modelId="{03EA6BF4-40F2-45D3-A3BC-94EF95948310}">
      <dsp:nvSpPr>
        <dsp:cNvPr id="0" name=""/>
        <dsp:cNvSpPr/>
      </dsp:nvSpPr>
      <dsp:spPr>
        <a:xfrm>
          <a:off x="5888897" y="367823"/>
          <a:ext cx="4581010" cy="382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2020</a:t>
          </a:r>
        </a:p>
      </dsp:txBody>
      <dsp:txXfrm>
        <a:off x="5888897" y="367823"/>
        <a:ext cx="4581010" cy="382536"/>
      </dsp:txXfrm>
    </dsp:sp>
    <dsp:sp modelId="{B90EBB5A-7A87-492A-B63B-4616CC979C04}">
      <dsp:nvSpPr>
        <dsp:cNvPr id="0" name=""/>
        <dsp:cNvSpPr/>
      </dsp:nvSpPr>
      <dsp:spPr>
        <a:xfrm>
          <a:off x="5697629" y="750360"/>
          <a:ext cx="0" cy="1088758"/>
        </a:xfrm>
        <a:prstGeom prst="line">
          <a:avLst/>
        </a:prstGeom>
        <a:noFill/>
        <a:ln w="12700" cap="rnd" cmpd="sng" algn="ctr">
          <a:solidFill>
            <a:schemeClr val="accent2">
              <a:hueOff val="-1888395"/>
              <a:satOff val="35136"/>
              <a:lumOff val="4705"/>
              <a:alphaOff val="0"/>
            </a:schemeClr>
          </a:solidFill>
          <a:prstDash val="dash"/>
        </a:ln>
        <a:effectLst/>
      </dsp:spPr>
      <dsp:style>
        <a:lnRef idx="1">
          <a:scrgbClr r="0" g="0" b="0"/>
        </a:lnRef>
        <a:fillRef idx="0">
          <a:scrgbClr r="0" g="0" b="0"/>
        </a:fillRef>
        <a:effectRef idx="0">
          <a:scrgbClr r="0" g="0" b="0"/>
        </a:effectRef>
        <a:fontRef idx="minor"/>
      </dsp:style>
    </dsp:sp>
    <dsp:sp modelId="{5094E411-C7F0-4F2C-80CB-71F1BA58FC83}">
      <dsp:nvSpPr>
        <dsp:cNvPr id="0" name=""/>
        <dsp:cNvSpPr/>
      </dsp:nvSpPr>
      <dsp:spPr>
        <a:xfrm>
          <a:off x="5662606" y="1804690"/>
          <a:ext cx="68856" cy="68856"/>
        </a:xfrm>
        <a:prstGeom prst="ellipse">
          <a:avLst/>
        </a:prstGeom>
        <a:solidFill>
          <a:schemeClr val="accent2">
            <a:hueOff val="-1888395"/>
            <a:satOff val="35136"/>
            <a:lumOff val="4705"/>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8F6CA6-A98A-4B73-817C-78D105521A66}">
      <dsp:nvSpPr>
        <dsp:cNvPr id="0" name=""/>
        <dsp:cNvSpPr/>
      </dsp:nvSpPr>
      <dsp:spPr>
        <a:xfrm>
          <a:off x="3929" y="1400576"/>
          <a:ext cx="4435772" cy="22178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fr-FR" sz="4600" kern="1200" dirty="0"/>
            <a:t>Question de recherche </a:t>
          </a:r>
          <a:endParaRPr lang="fr-BE" sz="4600" kern="1200" dirty="0"/>
        </a:p>
      </dsp:txBody>
      <dsp:txXfrm>
        <a:off x="68889" y="1465536"/>
        <a:ext cx="4305852" cy="2087966"/>
      </dsp:txXfrm>
    </dsp:sp>
    <dsp:sp modelId="{711E4C90-D815-421B-81A5-7BAC29F898ED}">
      <dsp:nvSpPr>
        <dsp:cNvPr id="0" name=""/>
        <dsp:cNvSpPr/>
      </dsp:nvSpPr>
      <dsp:spPr>
        <a:xfrm rot="19399911">
          <a:off x="4220827" y="1809251"/>
          <a:ext cx="2212058" cy="79541"/>
        </a:xfrm>
        <a:custGeom>
          <a:avLst/>
          <a:gdLst/>
          <a:ahLst/>
          <a:cxnLst/>
          <a:rect l="0" t="0" r="0" b="0"/>
          <a:pathLst>
            <a:path>
              <a:moveTo>
                <a:pt x="0" y="39770"/>
              </a:moveTo>
              <a:lnTo>
                <a:pt x="2212058" y="3977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BE" sz="800" kern="1200"/>
        </a:p>
      </dsp:txBody>
      <dsp:txXfrm>
        <a:off x="5271555" y="1793720"/>
        <a:ext cx="110602" cy="110602"/>
      </dsp:txXfrm>
    </dsp:sp>
    <dsp:sp modelId="{63552669-C8C9-4456-851A-DCA48CD1BD32}">
      <dsp:nvSpPr>
        <dsp:cNvPr id="0" name=""/>
        <dsp:cNvSpPr/>
      </dsp:nvSpPr>
      <dsp:spPr>
        <a:xfrm>
          <a:off x="6214011" y="79581"/>
          <a:ext cx="4435772" cy="22178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fr-FR" sz="4600" kern="1200" dirty="0"/>
            <a:t>Axe 1 : Qu’est-ce que c’est sortir du sans-abrisme ?</a:t>
          </a:r>
          <a:endParaRPr lang="fr-BE" sz="4600" kern="1200" dirty="0"/>
        </a:p>
      </dsp:txBody>
      <dsp:txXfrm>
        <a:off x="6278971" y="144541"/>
        <a:ext cx="4305852" cy="2087966"/>
      </dsp:txXfrm>
    </dsp:sp>
    <dsp:sp modelId="{47758F12-C524-48D6-80C7-578809D1973E}">
      <dsp:nvSpPr>
        <dsp:cNvPr id="0" name=""/>
        <dsp:cNvSpPr/>
      </dsp:nvSpPr>
      <dsp:spPr>
        <a:xfrm rot="2142401">
          <a:off x="4234322" y="3107391"/>
          <a:ext cx="2185068" cy="79541"/>
        </a:xfrm>
        <a:custGeom>
          <a:avLst/>
          <a:gdLst/>
          <a:ahLst/>
          <a:cxnLst/>
          <a:rect l="0" t="0" r="0" b="0"/>
          <a:pathLst>
            <a:path>
              <a:moveTo>
                <a:pt x="0" y="39770"/>
              </a:moveTo>
              <a:lnTo>
                <a:pt x="2185068" y="3977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BE" sz="800" kern="1200"/>
        </a:p>
      </dsp:txBody>
      <dsp:txXfrm>
        <a:off x="5272229" y="3092535"/>
        <a:ext cx="109253" cy="109253"/>
      </dsp:txXfrm>
    </dsp:sp>
    <dsp:sp modelId="{E1C22590-96ED-487F-BC1E-CB390F2BDD8B}">
      <dsp:nvSpPr>
        <dsp:cNvPr id="0" name=""/>
        <dsp:cNvSpPr/>
      </dsp:nvSpPr>
      <dsp:spPr>
        <a:xfrm>
          <a:off x="6214011" y="2675861"/>
          <a:ext cx="4435772" cy="22178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fr-FR" sz="4600" kern="1200" dirty="0"/>
            <a:t>Axe 2 : Comment fonctionnent les dispositifs ? </a:t>
          </a:r>
          <a:endParaRPr lang="fr-BE" sz="4600" kern="1200" dirty="0"/>
        </a:p>
      </dsp:txBody>
      <dsp:txXfrm>
        <a:off x="6278971" y="2740821"/>
        <a:ext cx="4305852" cy="20879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1CE8A-C091-4879-AA5F-52105B7DC74F}">
      <dsp:nvSpPr>
        <dsp:cNvPr id="0" name=""/>
        <dsp:cNvSpPr/>
      </dsp:nvSpPr>
      <dsp:spPr>
        <a:xfrm>
          <a:off x="0" y="243817"/>
          <a:ext cx="10653002" cy="11592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6791" tIns="333248" rIns="826791"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a:solidFill>
                <a:schemeClr val="tx1"/>
              </a:solidFill>
            </a:rPr>
            <a:t>Jeunes </a:t>
          </a:r>
          <a:endParaRPr lang="fr-BE" sz="1600" kern="1200" dirty="0">
            <a:solidFill>
              <a:schemeClr val="tx1"/>
            </a:solidFill>
          </a:endParaRPr>
        </a:p>
        <a:p>
          <a:pPr marL="171450" lvl="1" indent="-171450" algn="l" defTabSz="711200">
            <a:lnSpc>
              <a:spcPct val="90000"/>
            </a:lnSpc>
            <a:spcBef>
              <a:spcPct val="0"/>
            </a:spcBef>
            <a:spcAft>
              <a:spcPct val="15000"/>
            </a:spcAft>
            <a:buChar char="•"/>
          </a:pPr>
          <a:r>
            <a:rPr lang="fr-FR" sz="1600" kern="1200" dirty="0">
              <a:solidFill>
                <a:schemeClr val="tx1"/>
              </a:solidFill>
            </a:rPr>
            <a:t>Familles </a:t>
          </a:r>
          <a:endParaRPr lang="fr-BE" sz="1600" kern="1200" dirty="0">
            <a:solidFill>
              <a:schemeClr val="tx1"/>
            </a:solidFill>
          </a:endParaRPr>
        </a:p>
        <a:p>
          <a:pPr marL="171450" lvl="1" indent="-171450" algn="l" defTabSz="711200">
            <a:lnSpc>
              <a:spcPct val="90000"/>
            </a:lnSpc>
            <a:spcBef>
              <a:spcPct val="0"/>
            </a:spcBef>
            <a:spcAft>
              <a:spcPct val="15000"/>
            </a:spcAft>
            <a:buChar char="•"/>
          </a:pPr>
          <a:r>
            <a:rPr lang="fr-FR" sz="1600" kern="1200" dirty="0">
              <a:solidFill>
                <a:schemeClr val="tx1"/>
              </a:solidFill>
            </a:rPr>
            <a:t>Femmes seules ou avec enfants</a:t>
          </a:r>
          <a:endParaRPr lang="fr-BE" sz="1600" kern="1200" dirty="0">
            <a:solidFill>
              <a:schemeClr val="tx1"/>
            </a:solidFill>
          </a:endParaRPr>
        </a:p>
      </dsp:txBody>
      <dsp:txXfrm>
        <a:off x="0" y="243817"/>
        <a:ext cx="10653002" cy="1159200"/>
      </dsp:txXfrm>
    </dsp:sp>
    <dsp:sp modelId="{0D0E5E1E-B1BD-44C3-AB99-8817666A5EFB}">
      <dsp:nvSpPr>
        <dsp:cNvPr id="0" name=""/>
        <dsp:cNvSpPr/>
      </dsp:nvSpPr>
      <dsp:spPr>
        <a:xfrm>
          <a:off x="521762" y="0"/>
          <a:ext cx="7457102" cy="47232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1861" tIns="0" rIns="281861" bIns="0" numCol="1" spcCol="1270" anchor="ctr" anchorCtr="0">
          <a:noAutofit/>
        </a:bodyPr>
        <a:lstStyle/>
        <a:p>
          <a:pPr marL="0" lvl="0" indent="0" algn="l" defTabSz="889000">
            <a:lnSpc>
              <a:spcPct val="90000"/>
            </a:lnSpc>
            <a:spcBef>
              <a:spcPct val="0"/>
            </a:spcBef>
            <a:spcAft>
              <a:spcPct val="35000"/>
            </a:spcAft>
            <a:buNone/>
          </a:pPr>
          <a:r>
            <a:rPr lang="fr-FR" sz="2000" kern="1200"/>
            <a:t>Maison d’accueil </a:t>
          </a:r>
          <a:endParaRPr lang="fr-BE" sz="2000" kern="1200"/>
        </a:p>
      </dsp:txBody>
      <dsp:txXfrm>
        <a:off x="544819" y="23057"/>
        <a:ext cx="7410988" cy="426206"/>
      </dsp:txXfrm>
    </dsp:sp>
    <dsp:sp modelId="{C9541F4E-283C-4BBE-8436-067058D16838}">
      <dsp:nvSpPr>
        <dsp:cNvPr id="0" name=""/>
        <dsp:cNvSpPr/>
      </dsp:nvSpPr>
      <dsp:spPr>
        <a:xfrm>
          <a:off x="0" y="1703806"/>
          <a:ext cx="10653002" cy="9072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6791" tIns="333248" rIns="826791"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a:t>Service de guidance à domicile </a:t>
          </a:r>
          <a:endParaRPr lang="fr-BE" sz="1600" kern="1200" dirty="0"/>
        </a:p>
        <a:p>
          <a:pPr marL="171450" lvl="1" indent="-171450" algn="l" defTabSz="711200">
            <a:lnSpc>
              <a:spcPct val="90000"/>
            </a:lnSpc>
            <a:spcBef>
              <a:spcPct val="0"/>
            </a:spcBef>
            <a:spcAft>
              <a:spcPct val="15000"/>
            </a:spcAft>
            <a:buChar char="•"/>
          </a:pPr>
          <a:r>
            <a:rPr lang="fr-FR" sz="1600" kern="1200" dirty="0"/>
            <a:t>Travailleurs dans les MA </a:t>
          </a:r>
          <a:endParaRPr lang="fr-BE" sz="1600" kern="1200" dirty="0"/>
        </a:p>
      </dsp:txBody>
      <dsp:txXfrm>
        <a:off x="0" y="1703806"/>
        <a:ext cx="10653002" cy="907200"/>
      </dsp:txXfrm>
    </dsp:sp>
    <dsp:sp modelId="{7F234854-D38A-4520-9644-6ACD7EB9654D}">
      <dsp:nvSpPr>
        <dsp:cNvPr id="0" name=""/>
        <dsp:cNvSpPr/>
      </dsp:nvSpPr>
      <dsp:spPr>
        <a:xfrm>
          <a:off x="532650" y="1489417"/>
          <a:ext cx="7457102" cy="47232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1861" tIns="0" rIns="281861" bIns="0" numCol="1" spcCol="1270" anchor="ctr" anchorCtr="0">
          <a:noAutofit/>
        </a:bodyPr>
        <a:lstStyle/>
        <a:p>
          <a:pPr marL="0" lvl="0" indent="0" algn="l" defTabSz="889000">
            <a:lnSpc>
              <a:spcPct val="90000"/>
            </a:lnSpc>
            <a:spcBef>
              <a:spcPct val="0"/>
            </a:spcBef>
            <a:spcAft>
              <a:spcPct val="35000"/>
            </a:spcAft>
            <a:buNone/>
          </a:pPr>
          <a:r>
            <a:rPr lang="fr-FR" sz="2000" kern="1200" dirty="0"/>
            <a:t>Accompagnement en logement </a:t>
          </a:r>
          <a:endParaRPr lang="fr-BE" sz="2000" kern="1200" dirty="0"/>
        </a:p>
      </dsp:txBody>
      <dsp:txXfrm>
        <a:off x="555707" y="1512474"/>
        <a:ext cx="7410988" cy="426206"/>
      </dsp:txXfrm>
    </dsp:sp>
    <dsp:sp modelId="{7A1B0A6B-FF55-42A2-9E3C-14F018E897FF}">
      <dsp:nvSpPr>
        <dsp:cNvPr id="0" name=""/>
        <dsp:cNvSpPr/>
      </dsp:nvSpPr>
      <dsp:spPr>
        <a:xfrm>
          <a:off x="0" y="2955337"/>
          <a:ext cx="10653002" cy="6678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6791" tIns="333248" rIns="826791"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a:t>Expérimentation Affiliation Sociale - </a:t>
          </a:r>
          <a:r>
            <a:rPr lang="fr-FR" sz="1600" kern="1200" dirty="0" err="1"/>
            <a:t>Housing</a:t>
          </a:r>
          <a:r>
            <a:rPr lang="fr-FR" sz="1600" kern="1200" dirty="0"/>
            <a:t> First</a:t>
          </a:r>
          <a:endParaRPr lang="fr-BE" sz="1600" kern="1200" dirty="0"/>
        </a:p>
      </dsp:txBody>
      <dsp:txXfrm>
        <a:off x="0" y="2955337"/>
        <a:ext cx="10653002" cy="667800"/>
      </dsp:txXfrm>
    </dsp:sp>
    <dsp:sp modelId="{69561034-CB03-432E-B155-BF4DF2108B4A}">
      <dsp:nvSpPr>
        <dsp:cNvPr id="0" name=""/>
        <dsp:cNvSpPr/>
      </dsp:nvSpPr>
      <dsp:spPr>
        <a:xfrm>
          <a:off x="532650" y="2719177"/>
          <a:ext cx="7457102" cy="47232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1861" tIns="0" rIns="281861" bIns="0" numCol="1" spcCol="1270" anchor="ctr" anchorCtr="0">
          <a:noAutofit/>
        </a:bodyPr>
        <a:lstStyle/>
        <a:p>
          <a:pPr marL="0" lvl="0" indent="0" algn="l" defTabSz="889000">
            <a:lnSpc>
              <a:spcPct val="90000"/>
            </a:lnSpc>
            <a:spcBef>
              <a:spcPct val="0"/>
            </a:spcBef>
            <a:spcAft>
              <a:spcPct val="35000"/>
            </a:spcAft>
            <a:buNone/>
          </a:pPr>
          <a:r>
            <a:rPr lang="fr-FR" sz="2000" kern="1200" dirty="0" err="1"/>
            <a:t>Housing</a:t>
          </a:r>
          <a:r>
            <a:rPr lang="fr-FR" sz="2000" kern="1200" dirty="0"/>
            <a:t> First</a:t>
          </a:r>
          <a:endParaRPr lang="fr-BE" sz="2000" kern="1200" dirty="0"/>
        </a:p>
      </dsp:txBody>
      <dsp:txXfrm>
        <a:off x="555707" y="2742234"/>
        <a:ext cx="7410988"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42461-D35D-4BB6-A449-8AE93907EF26}">
      <dsp:nvSpPr>
        <dsp:cNvPr id="0" name=""/>
        <dsp:cNvSpPr/>
      </dsp:nvSpPr>
      <dsp:spPr>
        <a:xfrm>
          <a:off x="0" y="2842210"/>
          <a:ext cx="7012370" cy="1864797"/>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r-FR" sz="2400" kern="1200"/>
            <a:t>Certains points saillants qui empêchaient la sortie du sans-abrisme par le non-recours aux structures : </a:t>
          </a:r>
          <a:endParaRPr lang="en-US" sz="2400" kern="1200"/>
        </a:p>
      </dsp:txBody>
      <dsp:txXfrm>
        <a:off x="0" y="2842210"/>
        <a:ext cx="7012370" cy="1006990"/>
      </dsp:txXfrm>
    </dsp:sp>
    <dsp:sp modelId="{713FDBE5-3244-4FC5-AFF1-1CC2E6C8E9C9}">
      <dsp:nvSpPr>
        <dsp:cNvPr id="0" name=""/>
        <dsp:cNvSpPr/>
      </dsp:nvSpPr>
      <dsp:spPr>
        <a:xfrm>
          <a:off x="3424" y="3811904"/>
          <a:ext cx="2335173" cy="857806"/>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fr-FR" sz="1500" kern="1200"/>
            <a:t>Cadre institutionnel (règles, sentiment d’intrusion,…). Public plus touché que d’autres </a:t>
          </a:r>
          <a:endParaRPr lang="en-US" sz="1500" kern="1200"/>
        </a:p>
      </dsp:txBody>
      <dsp:txXfrm>
        <a:off x="3424" y="3811904"/>
        <a:ext cx="2335173" cy="857806"/>
      </dsp:txXfrm>
    </dsp:sp>
    <dsp:sp modelId="{D713B951-E71C-4063-9890-3CE97264416F}">
      <dsp:nvSpPr>
        <dsp:cNvPr id="0" name=""/>
        <dsp:cNvSpPr/>
      </dsp:nvSpPr>
      <dsp:spPr>
        <a:xfrm>
          <a:off x="2338598" y="3811904"/>
          <a:ext cx="2335173" cy="857806"/>
        </a:xfrm>
        <a:prstGeom prst="rect">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fr-FR" sz="1500" kern="1200"/>
            <a:t>Règles sur la consommation</a:t>
          </a:r>
          <a:endParaRPr lang="en-US" sz="1500" kern="1200"/>
        </a:p>
      </dsp:txBody>
      <dsp:txXfrm>
        <a:off x="2338598" y="3811904"/>
        <a:ext cx="2335173" cy="857806"/>
      </dsp:txXfrm>
    </dsp:sp>
    <dsp:sp modelId="{EA317CA2-63C2-4659-93EE-46A73A427073}">
      <dsp:nvSpPr>
        <dsp:cNvPr id="0" name=""/>
        <dsp:cNvSpPr/>
      </dsp:nvSpPr>
      <dsp:spPr>
        <a:xfrm>
          <a:off x="4673771" y="3811904"/>
          <a:ext cx="2335173" cy="857806"/>
        </a:xfrm>
        <a:prstGeom prst="rect">
          <a:avLst/>
        </a:prstGeom>
        <a:solidFill>
          <a:schemeClr val="accent4">
            <a:tint val="40000"/>
            <a:alpha val="90000"/>
            <a:hueOff val="0"/>
            <a:satOff val="0"/>
            <a:lumOff val="0"/>
            <a:alphaOff val="0"/>
          </a:schemeClr>
        </a:solidFill>
        <a:ln w="12700"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fr-FR" sz="1500" kern="1200"/>
            <a:t>Animaux non-admis </a:t>
          </a:r>
          <a:endParaRPr lang="en-US" sz="1500" kern="1200"/>
        </a:p>
      </dsp:txBody>
      <dsp:txXfrm>
        <a:off x="4673771" y="3811904"/>
        <a:ext cx="2335173" cy="857806"/>
      </dsp:txXfrm>
    </dsp:sp>
    <dsp:sp modelId="{5DAF2AE7-5632-4E85-AB03-75C207CAE5A5}">
      <dsp:nvSpPr>
        <dsp:cNvPr id="0" name=""/>
        <dsp:cNvSpPr/>
      </dsp:nvSpPr>
      <dsp:spPr>
        <a:xfrm rot="10800000">
          <a:off x="0" y="2123"/>
          <a:ext cx="7012370" cy="2868058"/>
        </a:xfrm>
        <a:prstGeom prst="upArrowCallout">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r-FR" sz="2400" kern="1200"/>
            <a:t>Première revue de la littérature dans la littérature grise sur la sortie du sans-abrisme </a:t>
          </a:r>
          <a:endParaRPr lang="en-US" sz="2400" kern="1200"/>
        </a:p>
      </dsp:txBody>
      <dsp:txXfrm rot="10800000">
        <a:off x="0" y="2123"/>
        <a:ext cx="7012370" cy="18635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3A87B-3AAA-4C0D-A93B-A0FD4EC1A1A8}">
      <dsp:nvSpPr>
        <dsp:cNvPr id="0" name=""/>
        <dsp:cNvSpPr/>
      </dsp:nvSpPr>
      <dsp:spPr>
        <a:xfrm>
          <a:off x="0" y="597713"/>
          <a:ext cx="11029950" cy="11034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3AC7F8-541F-4F79-A90C-FD23D127896D}">
      <dsp:nvSpPr>
        <dsp:cNvPr id="0" name=""/>
        <dsp:cNvSpPr/>
      </dsp:nvSpPr>
      <dsp:spPr>
        <a:xfrm>
          <a:off x="333800" y="845994"/>
          <a:ext cx="606909" cy="6069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2966C6C-2ECB-4B6B-AFDE-CA8BEE1BE970}">
      <dsp:nvSpPr>
        <dsp:cNvPr id="0" name=""/>
        <dsp:cNvSpPr/>
      </dsp:nvSpPr>
      <dsp:spPr>
        <a:xfrm>
          <a:off x="1274509" y="597713"/>
          <a:ext cx="9755440" cy="1103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784" tIns="116784" rIns="116784" bIns="116784" numCol="1" spcCol="1270" anchor="ctr" anchorCtr="0">
          <a:noAutofit/>
        </a:bodyPr>
        <a:lstStyle/>
        <a:p>
          <a:pPr marL="0" lvl="0" indent="0" algn="l" defTabSz="1111250">
            <a:lnSpc>
              <a:spcPct val="90000"/>
            </a:lnSpc>
            <a:spcBef>
              <a:spcPct val="0"/>
            </a:spcBef>
            <a:spcAft>
              <a:spcPct val="35000"/>
            </a:spcAft>
            <a:buNone/>
          </a:pPr>
          <a:r>
            <a:rPr lang="fr-FR" sz="2500" kern="1200"/>
            <a:t>Leviers et difficultés qu’amènent une prise en charge collective ou individuel dans la réintégration sociale des personnes </a:t>
          </a:r>
          <a:endParaRPr lang="en-US" sz="2500" kern="1200"/>
        </a:p>
      </dsp:txBody>
      <dsp:txXfrm>
        <a:off x="1274509" y="597713"/>
        <a:ext cx="9755440" cy="1103471"/>
      </dsp:txXfrm>
    </dsp:sp>
    <dsp:sp modelId="{B2861B55-3E93-4C29-A1AE-85FCF3B004D9}">
      <dsp:nvSpPr>
        <dsp:cNvPr id="0" name=""/>
        <dsp:cNvSpPr/>
      </dsp:nvSpPr>
      <dsp:spPr>
        <a:xfrm>
          <a:off x="0" y="1977052"/>
          <a:ext cx="11029950" cy="110347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EBF9C2-4B28-41C0-9054-6DFBE480BEA3}">
      <dsp:nvSpPr>
        <dsp:cNvPr id="0" name=""/>
        <dsp:cNvSpPr/>
      </dsp:nvSpPr>
      <dsp:spPr>
        <a:xfrm>
          <a:off x="333800" y="2225333"/>
          <a:ext cx="606909" cy="6069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45719CD-B3EC-41EF-BCF0-B0037EE27872}">
      <dsp:nvSpPr>
        <dsp:cNvPr id="0" name=""/>
        <dsp:cNvSpPr/>
      </dsp:nvSpPr>
      <dsp:spPr>
        <a:xfrm>
          <a:off x="1274509" y="1977052"/>
          <a:ext cx="9755440" cy="1103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784" tIns="116784" rIns="116784" bIns="116784" numCol="1" spcCol="1270" anchor="ctr" anchorCtr="0">
          <a:noAutofit/>
        </a:bodyPr>
        <a:lstStyle/>
        <a:p>
          <a:pPr marL="0" lvl="0" indent="0" algn="l" defTabSz="1111250">
            <a:lnSpc>
              <a:spcPct val="90000"/>
            </a:lnSpc>
            <a:spcBef>
              <a:spcPct val="0"/>
            </a:spcBef>
            <a:spcAft>
              <a:spcPct val="35000"/>
            </a:spcAft>
            <a:buNone/>
          </a:pPr>
          <a:r>
            <a:rPr lang="fr-FR" sz="2500" kern="1200"/>
            <a:t>Tensions entre le collectif et la prise en charge individuelle</a:t>
          </a:r>
          <a:endParaRPr lang="en-US" sz="2500" kern="1200"/>
        </a:p>
      </dsp:txBody>
      <dsp:txXfrm>
        <a:off x="1274509" y="1977052"/>
        <a:ext cx="9755440" cy="11034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2T12:26:14.817"/>
    </inkml:context>
    <inkml:brush xml:id="br0">
      <inkml:brushProperty name="width" value="0.035" units="cm"/>
      <inkml:brushProperty name="height" value="0.035" units="cm"/>
      <inkml:brushProperty name="color" value="#E71224"/>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2T12:26:16.045"/>
    </inkml:context>
    <inkml:brush xml:id="br0">
      <inkml:brushProperty name="width" value="0.035" units="cm"/>
      <inkml:brushProperty name="height" value="0.035" units="cm"/>
      <inkml:brushProperty name="color" value="#E71224"/>
    </inkml:brush>
  </inkml:definitions>
  <inkml:trace contextRef="#ctx0" brushRef="#br0">1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2T12:26:18.826"/>
    </inkml:context>
    <inkml:brush xml:id="br0">
      <inkml:brushProperty name="width" value="0.035" units="cm"/>
      <inkml:brushProperty name="height" value="0.035" units="cm"/>
      <inkml:brushProperty name="color" value="#E71224"/>
    </inkml:brush>
  </inkml:definitions>
  <inkml:trace contextRef="#ctx0" brushRef="#br0">0 0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2T12:26:20.904"/>
    </inkml:context>
    <inkml:brush xml:id="br0">
      <inkml:brushProperty name="width" value="0.035" units="cm"/>
      <inkml:brushProperty name="height" value="0.035" units="cm"/>
      <inkml:brushProperty name="color" value="#E71224"/>
    </inkml:brush>
  </inkml:definitions>
  <inkml:trace contextRef="#ctx0" brushRef="#br0">0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04173F-C68D-4F09-91F1-B4B61363F502}" type="datetimeFigureOut">
              <a:rPr lang="fr-BE" smtClean="0"/>
              <a:t>25-04-24</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3CF6D7-3F80-473E-B073-E0611540A5F9}" type="slidenum">
              <a:rPr lang="fr-BE" smtClean="0"/>
              <a:t>‹N°›</a:t>
            </a:fld>
            <a:endParaRPr lang="fr-BE"/>
          </a:p>
        </p:txBody>
      </p:sp>
    </p:spTree>
    <p:extLst>
      <p:ext uri="{BB962C8B-B14F-4D97-AF65-F5344CB8AC3E}">
        <p14:creationId xmlns:p14="http://schemas.microsoft.com/office/powerpoint/2010/main" val="804252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Alors pour commencer, je vais d’abord vous expliquer un peu le contexte de ma recherche, pour aller après dans les résultats que j’en ai tiré qui peuvent nous intéresser pour la journée d’étude d’aujourd’hui. Alors ma recherche, elle s’inscrit dans une collaboration entre les Petits Riens et le CIRTES. Chaire qui a donné lieu a plusieurs recherches, dont la mienne. Elle commence en 2019 et elle part du fait que les PR ont des nouveaux projets, et avec ces nouveaux projets des interrogations sur comment en faire quelque chose le plus approprié possible</a:t>
            </a:r>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2</a:t>
            </a:fld>
            <a:endParaRPr lang="fr-BE"/>
          </a:p>
        </p:txBody>
      </p:sp>
    </p:spTree>
    <p:extLst>
      <p:ext uri="{BB962C8B-B14F-4D97-AF65-F5344CB8AC3E}">
        <p14:creationId xmlns:p14="http://schemas.microsoft.com/office/powerpoint/2010/main" val="1509693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Ensuite, on sait bien que le processus de sortie du sans-abrisme peut parfois faire des allers retours, des trajectoires non-linéaires et que par exemple, dans les prises en charges plus individuelles on peut laisser un peu plus de place à ces allers retours, au fait que la trajectoire n’est pas toujours linéaire. Dans le cadre de la maison d’accueil, le fait que ces trajectoires puissent être soumises à des allers-retours peut être plus compliqué à gérer. </a:t>
            </a:r>
          </a:p>
          <a:p>
            <a:r>
              <a:rPr lang="fr-FR" dirty="0"/>
              <a:t>Cet aspect est particulièrement important dans les situations de </a:t>
            </a:r>
            <a:r>
              <a:rPr lang="fr-FR" dirty="0" err="1"/>
              <a:t>délogages</a:t>
            </a:r>
            <a:r>
              <a:rPr lang="fr-FR" dirty="0"/>
              <a:t>, où les personnes vont parfois désinvestir un peu leur projet personnalisé, et découcher au-delà des règles de l’institution. </a:t>
            </a:r>
          </a:p>
          <a:p>
            <a:endParaRPr lang="fr-FR" dirty="0"/>
          </a:p>
          <a:p>
            <a:r>
              <a:rPr lang="fr-FR" dirty="0"/>
              <a:t>Un autre aspect mis en avant est celui de la volonté de la personne de travailler sur sa situation, qui peut également amener a des renvois. Ici aussi, le discours qui sous-tend ces renvois c’est le fait qu’il y ait d’autres personnes qui n’ont pas l’occasion d’être dans la maison d’accueil et qui aurait probablement plus envie de travailler. Ici encore, l’enjeu de la saturation des services est au centre </a:t>
            </a:r>
          </a:p>
          <a:p>
            <a:endParaRPr lang="fr-FR" dirty="0"/>
          </a:p>
          <a:p>
            <a:endParaRPr lang="fr-FR" dirty="0"/>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11</a:t>
            </a:fld>
            <a:endParaRPr lang="fr-BE"/>
          </a:p>
        </p:txBody>
      </p:sp>
    </p:spTree>
    <p:extLst>
      <p:ext uri="{BB962C8B-B14F-4D97-AF65-F5344CB8AC3E}">
        <p14:creationId xmlns:p14="http://schemas.microsoft.com/office/powerpoint/2010/main" val="1440823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On sent bien ici que l’enjeu </a:t>
            </a:r>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12</a:t>
            </a:fld>
            <a:endParaRPr lang="fr-BE"/>
          </a:p>
        </p:txBody>
      </p:sp>
    </p:spTree>
    <p:extLst>
      <p:ext uri="{BB962C8B-B14F-4D97-AF65-F5344CB8AC3E}">
        <p14:creationId xmlns:p14="http://schemas.microsoft.com/office/powerpoint/2010/main" val="4271216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Y’a un autre enjeu qu’on a déjà un peu mentionné et qui est très important dans les maisons d’accueil, c’est le sentiment de ne pas être adapté à certains profils. </a:t>
            </a:r>
          </a:p>
          <a:p>
            <a:endParaRPr lang="fr-FR" sz="1800" kern="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endParaRPr>
          </a:p>
          <a:p>
            <a:r>
              <a:rPr lang="fr-BE" sz="1800" kern="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Le public sans-abris qu’accueillent les structures d’hébergement est varié et présente un large panel de trajectoires de vie, de difficultés rencontrées et de séquelles laissées par des histoires personnelles de ruptures, de violences, de précarité et de fragilités. </a:t>
            </a:r>
          </a:p>
          <a:p>
            <a:endParaRPr lang="fr-BE" sz="1800" kern="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endParaRPr>
          </a:p>
          <a:p>
            <a:r>
              <a:rPr lang="fr-BE" sz="1800" kern="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Cependant, les associations qui travaillent avec les sans-abris et les structures tendent à se spécialiser dans certaines problématiques, considérant que certains publics nécessitent une approche collective particulière en lien avec sa propre histoire : violences conjugales et extrafamiliales, assuétudes et toxicomanie, jeunesse, santé mentale,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Je remets pas ici en cause le fait que certaines problématiques peuvent demander une approche particulière, cela dit, la spécialisation des services, de pair avec la saturation des services et des maisons d’accueil amènent une limitation dans l’accompagnement de certaines personnes qui cumulent les problèmes, et pose la question de la limite de l’accompagnement du tout-venant. Ici c’est aussi la question des incasables qui apparait en filigranes. </a:t>
            </a:r>
          </a:p>
          <a:p>
            <a:pPr marL="0" marR="0" lvl="0" indent="0" algn="l" defTabSz="914400" rtl="0" eaLnBrk="1" fontAlgn="auto" latinLnBrk="0" hangingPunct="1">
              <a:lnSpc>
                <a:spcPct val="100000"/>
              </a:lnSpc>
              <a:spcBef>
                <a:spcPts val="0"/>
              </a:spcBef>
              <a:spcAft>
                <a:spcPts val="0"/>
              </a:spcAft>
              <a:buClrTx/>
              <a:buSzTx/>
              <a:buFontTx/>
              <a:buNone/>
              <a:tabLst/>
              <a:defRPr/>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Je suppose qu’ici vous avez tous été confronté à ces profils, et que vous savez mieux que moi la difficulté de cela. </a:t>
            </a:r>
          </a:p>
          <a:p>
            <a:pPr algn="just">
              <a:lnSpc>
                <a:spcPct val="150000"/>
              </a:lnSpc>
            </a:pPr>
            <a:endPar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Mais donc les services se sentent de moins en moins armé pour faire face à toute une série de problématiques multiples, et doutent dès lors de leur capacité à accueillir certains profils.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Cette difficulté à prendre en compte les spécificités de chacun s’explique donc par le caractère collectif des structures ainsi que par la complexification des profils qui existent. </a:t>
            </a:r>
          </a:p>
          <a:p>
            <a:pPr algn="just">
              <a:lnSpc>
                <a:spcPct val="150000"/>
              </a:lnSpc>
            </a:pPr>
            <a:endPar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Bien sur il y a aussi la question des moyens </a:t>
            </a:r>
            <a:endParaRPr lang="fr-BE" sz="1800" dirty="0">
              <a:solidFill>
                <a:srgbClr val="000000"/>
              </a:solidFill>
              <a:effectLst/>
              <a:latin typeface="Calibri" panose="020F0502020204030204" pitchFamily="34" charset="0"/>
              <a:ea typeface="Calibri" panose="020F0502020204030204" pitchFamily="34" charset="0"/>
            </a:endParaRPr>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13</a:t>
            </a:fld>
            <a:endParaRPr lang="fr-BE"/>
          </a:p>
        </p:txBody>
      </p:sp>
    </p:spTree>
    <p:extLst>
      <p:ext uri="{BB962C8B-B14F-4D97-AF65-F5344CB8AC3E}">
        <p14:creationId xmlns:p14="http://schemas.microsoft.com/office/powerpoint/2010/main" val="2196338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Cependant, le renvoi dans des structures « adaptées » est fortement limité par la saturation de tous les services d’aide aux sans-abris.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Ceci amène les différentes maisons d’accueil à deux choses : premièrement, un réel sentiment d’impuissance et de « faire un mauvais travail » avec les personnes qui sont considérées comme hors des capacités de l’équipe, et deuxièmement, ca a comme conséquence une limitation de l’accueil inconditionnel et bas seuil, parce que les équipes vont finir par faire une sélection des profils, qui est rendu possible aussi par le fait qu’il y ait des listes d’attentes énormes. </a:t>
            </a:r>
          </a:p>
          <a:p>
            <a:pPr algn="just">
              <a:lnSpc>
                <a:spcPct val="150000"/>
              </a:lnSpc>
            </a:pPr>
            <a:endPar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Le résultat de ça c’est donc un phénomène de sélection s’opérer aux critères d’acceptation dans les maisons d’accueil, et une tendance à accepter les cas les plus « faciles », dans lesquels la réponse est la plus évidente (pas dans le sens où elle serait plus facile, mais dans le sens où elle comprend moins d’axes différents).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Ce phénomène amène donc, paradoxalement, à laisser de côté les personnes qui cumulent le plus de difficultés et aurait donc potentiellement le plus besoin d’aide.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Nous parlons, dans ce cas-là de l’Effet Matthieu. Ce terme, faisant référence à une parole biblique « Car à tout homme qui a, l’on donnera et il aura du surplus ; mais à celui qui n’a pas, on enlèvera ce qu’il a » (Matthieu 25, 29).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Dans le contexte qui nous intéresse, il a été mis en avant par Julien Damon (2002) et s’observe quand </a:t>
            </a:r>
            <a:r>
              <a:rPr lang="fr-BE" sz="1800" i="1" dirty="0">
                <a:solidFill>
                  <a:srgbClr val="000000"/>
                </a:solidFill>
                <a:effectLst/>
                <a:latin typeface="Cambria" panose="02040503050406030204" pitchFamily="18" charset="0"/>
                <a:ea typeface="Calibri" panose="020F0502020204030204" pitchFamily="34" charset="0"/>
                <a:cs typeface="Arial" panose="020B0604020202020204" pitchFamily="34" charset="0"/>
              </a:rPr>
              <a:t>« les résultats d’un dispositif ou d’une prestation aboutissent à donner plus à ceux qui ont déjà plus, et moins à ceux qui ont déjà moins, alors qu’ils sont ciblés pour bénéficier d’une attention supplémentaire</a:t>
            </a: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 (Damon, 2002).</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L’existence de l’effet Matthieu est largement constatée dans divers dispositifs d’aide aux personnes, tels que l’aide aux sans-abris (</a:t>
            </a:r>
            <a:r>
              <a:rPr lang="fr-BE" sz="1800" dirty="0" err="1">
                <a:solidFill>
                  <a:srgbClr val="000000"/>
                </a:solidFill>
                <a:effectLst/>
                <a:latin typeface="Cambria" panose="02040503050406030204" pitchFamily="18" charset="0"/>
                <a:ea typeface="Calibri" panose="020F0502020204030204" pitchFamily="34" charset="0"/>
                <a:cs typeface="Arial" panose="020B0604020202020204" pitchFamily="34" charset="0"/>
              </a:rPr>
              <a:t>Michalot</a:t>
            </a: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&amp; </a:t>
            </a:r>
            <a:r>
              <a:rPr lang="fr-BE" sz="1800" dirty="0" err="1">
                <a:solidFill>
                  <a:srgbClr val="000000"/>
                </a:solidFill>
                <a:effectLst/>
                <a:latin typeface="Cambria" panose="02040503050406030204" pitchFamily="18" charset="0"/>
                <a:ea typeface="Calibri" panose="020F0502020204030204" pitchFamily="34" charset="0"/>
                <a:cs typeface="Arial" panose="020B0604020202020204" pitchFamily="34" charset="0"/>
              </a:rPr>
              <a:t>Simeone</a:t>
            </a:r>
            <a:r>
              <a:rPr lang="fr-BE"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2010). </a:t>
            </a: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endParaRPr lang="fr-BE" sz="1800" dirty="0">
              <a:solidFill>
                <a:srgbClr val="000000"/>
              </a:solidFill>
              <a:effectLst/>
              <a:latin typeface="Calibri" panose="020F0502020204030204" pitchFamily="34" charset="0"/>
              <a:ea typeface="Calibri" panose="020F0502020204030204" pitchFamily="34" charset="0"/>
            </a:endParaRPr>
          </a:p>
          <a:p>
            <a:pPr algn="just">
              <a:lnSpc>
                <a:spcPct val="150000"/>
              </a:lnSpc>
            </a:pPr>
            <a:r>
              <a:rPr lang="fr-BE" sz="1800" dirty="0">
                <a:solidFill>
                  <a:srgbClr val="000000"/>
                </a:solidFill>
                <a:effectLst/>
                <a:latin typeface="Calibri" panose="020F0502020204030204" pitchFamily="34" charset="0"/>
                <a:ea typeface="Calibri" panose="020F0502020204030204" pitchFamily="34" charset="0"/>
              </a:rPr>
              <a:t>Le HF par exemple est un remède particulier </a:t>
            </a:r>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14</a:t>
            </a:fld>
            <a:endParaRPr lang="fr-BE"/>
          </a:p>
        </p:txBody>
      </p:sp>
    </p:spTree>
    <p:extLst>
      <p:ext uri="{BB962C8B-B14F-4D97-AF65-F5344CB8AC3E}">
        <p14:creationId xmlns:p14="http://schemas.microsoft.com/office/powerpoint/2010/main" val="1101684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Y’a un vrai sentiment de pas avoir l’occasion de bien faire son boulot, de pas pouvoir aider tout le monde qui ressort de tous ces enjeux d’adaptabilité. Cela dit on voit que dans les pratiques que malgré des règles générales, y’a des adaptations qui se font selon les besoins spécifiques de la personne, et que son histoire et ses besoins vont être pris en compte. On pense notamment à la gestion des assuétudes qui demandent des ajustements et ou on voit que finalement les structures vont s’adapter à ça de manière assez flexible tant que ça met pas à mal la collectivité. </a:t>
            </a:r>
          </a:p>
          <a:p>
            <a:endParaRPr lang="fr-FR" dirty="0"/>
          </a:p>
          <a:p>
            <a:r>
              <a:rPr lang="fr-FR" dirty="0"/>
              <a:t>Il y a donc, malgré que l’on vive en collectif, une prise en compte des singularités. </a:t>
            </a:r>
          </a:p>
          <a:p>
            <a:endParaRPr lang="fr-FR" dirty="0"/>
          </a:p>
          <a:p>
            <a:endParaRPr lang="fr-FR" dirty="0"/>
          </a:p>
          <a:p>
            <a:endParaRPr lang="fr-FR" dirty="0"/>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15</a:t>
            </a:fld>
            <a:endParaRPr lang="fr-BE"/>
          </a:p>
        </p:txBody>
      </p:sp>
    </p:spTree>
    <p:extLst>
      <p:ext uri="{BB962C8B-B14F-4D97-AF65-F5344CB8AC3E}">
        <p14:creationId xmlns:p14="http://schemas.microsoft.com/office/powerpoint/2010/main" val="422244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dirty="0">
                <a:solidFill>
                  <a:schemeClr val="tx1"/>
                </a:solidFill>
                <a:latin typeface="+mj-lt"/>
                <a:ea typeface="Times New Roman" panose="02020603050405020304" pitchFamily="18" charset="0"/>
                <a:cs typeface="Arial" panose="020B0604020202020204" pitchFamily="34" charset="0"/>
              </a:rPr>
              <a:t>E</a:t>
            </a:r>
            <a:r>
              <a:rPr lang="fr-BE" sz="1200" dirty="0">
                <a:solidFill>
                  <a:schemeClr val="tx1"/>
                </a:solidFill>
                <a:effectLst/>
                <a:latin typeface="+mj-lt"/>
                <a:ea typeface="Times New Roman" panose="02020603050405020304" pitchFamily="18" charset="0"/>
                <a:cs typeface="Arial" panose="020B0604020202020204" pitchFamily="34" charset="0"/>
              </a:rPr>
              <a:t>n 2013, suite à l’impulsion de la ministre de la santé, le modèle du « logement d’abord » s’initie en Belgique, sous le nom de </a:t>
            </a:r>
            <a:r>
              <a:rPr lang="fr-BE" sz="1200" dirty="0" err="1">
                <a:solidFill>
                  <a:schemeClr val="tx1"/>
                </a:solidFill>
                <a:effectLst/>
                <a:latin typeface="+mj-lt"/>
                <a:ea typeface="Times New Roman" panose="02020603050405020304" pitchFamily="18" charset="0"/>
                <a:cs typeface="Arial" panose="020B0604020202020204" pitchFamily="34" charset="0"/>
              </a:rPr>
              <a:t>Housing</a:t>
            </a:r>
            <a:r>
              <a:rPr lang="fr-BE" sz="1200" dirty="0">
                <a:solidFill>
                  <a:schemeClr val="tx1"/>
                </a:solidFill>
                <a:effectLst/>
                <a:latin typeface="+mj-lt"/>
                <a:ea typeface="Times New Roman" panose="02020603050405020304" pitchFamily="18" charset="0"/>
                <a:cs typeface="Arial" panose="020B0604020202020204" pitchFamily="34" charset="0"/>
              </a:rPr>
              <a:t> First </a:t>
            </a:r>
            <a:r>
              <a:rPr lang="fr-BE" sz="1200" dirty="0" err="1">
                <a:solidFill>
                  <a:schemeClr val="tx1"/>
                </a:solidFill>
                <a:effectLst/>
                <a:latin typeface="+mj-lt"/>
                <a:ea typeface="Times New Roman" panose="02020603050405020304" pitchFamily="18" charset="0"/>
                <a:cs typeface="Arial" panose="020B0604020202020204" pitchFamily="34" charset="0"/>
              </a:rPr>
              <a:t>Belgium</a:t>
            </a:r>
            <a:r>
              <a:rPr lang="fr-BE" sz="1200" dirty="0">
                <a:solidFill>
                  <a:schemeClr val="tx1"/>
                </a:solidFill>
                <a:effectLst/>
                <a:latin typeface="+mj-lt"/>
                <a:ea typeface="Times New Roman" panose="02020603050405020304" pitchFamily="18" charset="0"/>
                <a:cs typeface="Arial" panose="020B0604020202020204" pitchFamily="34" charset="0"/>
              </a:rPr>
              <a:t>. Depuis l’implantation de ce dispositif, et l’exposition de ses résultats positifs, en 2016, le secteur de l’aide aux personnes sans-abri se tourne de plus en plus vers le crédo du logement avant tout, questionnant dès lors les formes collectives de prise en charge des personnes vivant des situations de précarité extrême et de sans-abrisme. </a:t>
            </a:r>
          </a:p>
          <a:p>
            <a:pPr marL="0" marR="0" lvl="0" indent="0" algn="l" defTabSz="914400" rtl="0" eaLnBrk="1" fontAlgn="auto" latinLnBrk="0" hangingPunct="1">
              <a:lnSpc>
                <a:spcPct val="100000"/>
              </a:lnSpc>
              <a:spcBef>
                <a:spcPts val="0"/>
              </a:spcBef>
              <a:spcAft>
                <a:spcPts val="0"/>
              </a:spcAft>
              <a:buClrTx/>
              <a:buSzTx/>
              <a:buFontTx/>
              <a:buNone/>
              <a:tabLst/>
              <a:defRPr/>
            </a:pPr>
            <a:r>
              <a:rPr lang="fr-BE" sz="1200" dirty="0">
                <a:solidFill>
                  <a:schemeClr val="tx1"/>
                </a:solidFill>
                <a:effectLst/>
                <a:latin typeface="+mj-lt"/>
                <a:ea typeface="Times New Roman" panose="02020603050405020304" pitchFamily="18" charset="0"/>
                <a:cs typeface="Arial" panose="020B0604020202020204" pitchFamily="34" charset="0"/>
              </a:rPr>
              <a:t>On sait depuis un petit que le côté collectif des maisons d’accueil amènent des difficultés en termes de </a:t>
            </a:r>
            <a:r>
              <a:rPr lang="fr-BE" sz="1200" dirty="0" err="1">
                <a:solidFill>
                  <a:schemeClr val="tx1"/>
                </a:solidFill>
                <a:effectLst/>
                <a:latin typeface="+mj-lt"/>
                <a:ea typeface="Times New Roman" panose="02020603050405020304" pitchFamily="18" charset="0"/>
                <a:cs typeface="Arial" panose="020B0604020202020204" pitchFamily="34" charset="0"/>
              </a:rPr>
              <a:t>désautonomisation</a:t>
            </a:r>
            <a:r>
              <a:rPr lang="fr-BE" sz="1200" dirty="0">
                <a:solidFill>
                  <a:schemeClr val="tx1"/>
                </a:solidFill>
                <a:effectLst/>
                <a:latin typeface="+mj-lt"/>
                <a:ea typeface="Times New Roman" panose="02020603050405020304" pitchFamily="18" charset="0"/>
                <a:cs typeface="Arial" panose="020B0604020202020204" pitchFamily="34" charset="0"/>
              </a:rPr>
              <a:t> par exemple, de cadre pas toujours très agréables, de problèmes sécuritaires,… mais on se rend compte aujourd’hui que l’individualisation des prises en charges et les modèles comme HF amènent aussi des problèmes, ici plutôt en termes d’isolement social, de difficultés à recréer des liens sociaux </a:t>
            </a:r>
            <a:r>
              <a:rPr lang="fr-BE" dirty="0">
                <a:solidFill>
                  <a:schemeClr val="tx1"/>
                </a:solidFill>
                <a:latin typeface="+mj-lt"/>
                <a:ea typeface="Times New Roman" panose="02020603050405020304" pitchFamily="18" charset="0"/>
                <a:cs typeface="Arial" panose="020B0604020202020204" pitchFamily="34" charset="0"/>
              </a:rPr>
              <a:t>ou à se </a:t>
            </a:r>
            <a:r>
              <a:rPr lang="fr-BE" sz="1200" dirty="0">
                <a:solidFill>
                  <a:schemeClr val="tx1"/>
                </a:solidFill>
                <a:effectLst/>
                <a:latin typeface="+mj-lt"/>
                <a:ea typeface="Times New Roman" panose="02020603050405020304" pitchFamily="18" charset="0"/>
                <a:cs typeface="Arial" panose="020B0604020202020204" pitchFamily="34" charset="0"/>
              </a:rPr>
              <a:t>réintégrer dans des circuits hors du dispositif en question, etc.). A ce propos on notera par exemple l’expérimentation affiliation sociale qui a été lancé par le SPP Intégration Sociale en 2020 et qui avait créer dans ce cadre des TS appelés « coach affiliation sociale » pour remédier à ces problèmes de solitude. </a:t>
            </a:r>
          </a:p>
          <a:p>
            <a:pPr marL="0" marR="0" lvl="0" indent="0" algn="l" defTabSz="914400" rtl="0" eaLnBrk="1" fontAlgn="auto" latinLnBrk="0" hangingPunct="1">
              <a:lnSpc>
                <a:spcPct val="100000"/>
              </a:lnSpc>
              <a:spcBef>
                <a:spcPts val="0"/>
              </a:spcBef>
              <a:spcAft>
                <a:spcPts val="0"/>
              </a:spcAft>
              <a:buClrTx/>
              <a:buSzTx/>
              <a:buFontTx/>
              <a:buNone/>
              <a:tabLst/>
              <a:defRPr/>
            </a:pPr>
            <a:r>
              <a:rPr lang="fr-BE" sz="1200" dirty="0">
                <a:solidFill>
                  <a:schemeClr val="tx1"/>
                </a:solidFill>
                <a:effectLst/>
                <a:latin typeface="+mj-lt"/>
                <a:ea typeface="Times New Roman" panose="02020603050405020304" pitchFamily="18" charset="0"/>
                <a:cs typeface="Arial" panose="020B0604020202020204" pitchFamily="34" charset="0"/>
              </a:rPr>
              <a:t>Par ailleurs l’expansion de cette expérience s’inscrit également dans un contexte socio-politique global, et non spécifique au secteur du sans-abrisme, qui valorise l’individualisation des prises en charge. Déjà avant les projets </a:t>
            </a:r>
            <a:r>
              <a:rPr lang="fr-BE" sz="1200" dirty="0" err="1">
                <a:solidFill>
                  <a:schemeClr val="tx1"/>
                </a:solidFill>
                <a:effectLst/>
                <a:latin typeface="+mj-lt"/>
                <a:ea typeface="Times New Roman" panose="02020603050405020304" pitchFamily="18" charset="0"/>
                <a:cs typeface="Arial" panose="020B0604020202020204" pitchFamily="34" charset="0"/>
              </a:rPr>
              <a:t>Housing</a:t>
            </a:r>
            <a:r>
              <a:rPr lang="fr-BE" sz="1200" dirty="0">
                <a:solidFill>
                  <a:schemeClr val="tx1"/>
                </a:solidFill>
                <a:effectLst/>
                <a:latin typeface="+mj-lt"/>
                <a:ea typeface="Times New Roman" panose="02020603050405020304" pitchFamily="18" charset="0"/>
                <a:cs typeface="Arial" panose="020B0604020202020204" pitchFamily="34" charset="0"/>
              </a:rPr>
              <a:t> First, on a pu observer un certain revirement allant de l’accueil en collectivité vers des solutions plus individualisées. </a:t>
            </a:r>
            <a:endParaRPr lang="fr-BE" sz="1200" dirty="0">
              <a:effectLst/>
              <a:latin typeface="+mj-l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200" dirty="0">
              <a:solidFill>
                <a:schemeClr val="tx1"/>
              </a:solidFill>
              <a:effectLst/>
              <a:latin typeface="+mj-lt"/>
              <a:ea typeface="Times New Roman" panose="02020603050405020304" pitchFamily="18" charset="0"/>
              <a:cs typeface="Times New Roman" panose="02020603050405020304" pitchFamily="18" charset="0"/>
            </a:endParaRPr>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3</a:t>
            </a:fld>
            <a:endParaRPr lang="fr-BE"/>
          </a:p>
        </p:txBody>
      </p:sp>
    </p:spTree>
    <p:extLst>
      <p:ext uri="{BB962C8B-B14F-4D97-AF65-F5344CB8AC3E}">
        <p14:creationId xmlns:p14="http://schemas.microsoft.com/office/powerpoint/2010/main" val="195840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Donc en partant de tous ces éléments de contexte et en collaboration avec les PR, on a formulé une question de recherche, qui est à la base de ma thèse et qui est celle-ci : </a:t>
            </a:r>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4</a:t>
            </a:fld>
            <a:endParaRPr lang="fr-BE"/>
          </a:p>
        </p:txBody>
      </p:sp>
    </p:spTree>
    <p:extLst>
      <p:ext uri="{BB962C8B-B14F-4D97-AF65-F5344CB8AC3E}">
        <p14:creationId xmlns:p14="http://schemas.microsoft.com/office/powerpoint/2010/main" val="718058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Donc ma question de recherche elle se divise en deux points, d’abord arriver à définir ce que c’est sortir du sans-abrisme et surtout qu’est ce que c’est la réintégration sociale. Cette première question elle est en grande partie théorique mais aussi un peu pratique parce que vu que les dispositifs travaillent à la réintégration sociale, c’est important de se poser la question de ce que ca veut dire travailler sur la réintégration sociale. Le deuxième axe, c’est de récolter des données empiriques sur comment fonctionnent ces dispositifs</a:t>
            </a:r>
            <a:endParaRPr lang="fr-BE" dirty="0"/>
          </a:p>
        </p:txBody>
      </p:sp>
      <p:sp>
        <p:nvSpPr>
          <p:cNvPr id="4" name="Espace réservé du numéro de diapositive 3"/>
          <p:cNvSpPr>
            <a:spLocks noGrp="1"/>
          </p:cNvSpPr>
          <p:nvPr>
            <p:ph type="sldNum" sz="quarter" idx="5"/>
          </p:nvPr>
        </p:nvSpPr>
        <p:spPr/>
        <p:txBody>
          <a:bodyPr/>
          <a:lstStyle/>
          <a:p>
            <a:fld id="{9E5A6973-C47B-40CF-950F-9A1E15541DEE}" type="slidenum">
              <a:rPr lang="fr-BE" smtClean="0"/>
              <a:t>5</a:t>
            </a:fld>
            <a:endParaRPr lang="fr-BE"/>
          </a:p>
        </p:txBody>
      </p:sp>
    </p:spTree>
    <p:extLst>
      <p:ext uri="{BB962C8B-B14F-4D97-AF65-F5344CB8AC3E}">
        <p14:creationId xmlns:p14="http://schemas.microsoft.com/office/powerpoint/2010/main" val="687973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Ma méthodologie pour répondre à ma question ca a été des terrains mais aussi des entretiens. Pour aller observer ses terrains, avec les petits riens on a choisi trois types de dispositifs a aller observer ! Pourquoi ces trois la ? Parce qu’ils revêtent chacun un caractère de collectif a individuel a entre les deux. J’ai donc sur un plan théorique aussi analyser les 3 modèles et regarder leurs similitudes et leurs différences </a:t>
            </a:r>
            <a:endParaRPr lang="fr-BE" dirty="0"/>
          </a:p>
        </p:txBody>
      </p:sp>
      <p:sp>
        <p:nvSpPr>
          <p:cNvPr id="4" name="Espace réservé du numéro de diapositive 3"/>
          <p:cNvSpPr>
            <a:spLocks noGrp="1"/>
          </p:cNvSpPr>
          <p:nvPr>
            <p:ph type="sldNum" sz="quarter" idx="5"/>
          </p:nvPr>
        </p:nvSpPr>
        <p:spPr/>
        <p:txBody>
          <a:bodyPr/>
          <a:lstStyle/>
          <a:p>
            <a:fld id="{9E5A6973-C47B-40CF-950F-9A1E15541DEE}" type="slidenum">
              <a:rPr lang="fr-BE" smtClean="0"/>
              <a:t>6</a:t>
            </a:fld>
            <a:endParaRPr lang="fr-BE"/>
          </a:p>
        </p:txBody>
      </p:sp>
    </p:spTree>
    <p:extLst>
      <p:ext uri="{BB962C8B-B14F-4D97-AF65-F5344CB8AC3E}">
        <p14:creationId xmlns:p14="http://schemas.microsoft.com/office/powerpoint/2010/main" val="2399073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un premier temps, pour voir un peu ce qui avait été fait sur la sortie du sans-abrisme, j’ai fait une revue de la littérature grise sur la sortie du sans-abrisme. Et dans cette revue, y’a quelques points déjà qui sont ressortis sur ce qu’on peut appeler le non-recours, qui sont relativement connus et réputés. Le fait que le cadre institutionnel peut constituer un frein, et que ce point est plus vrai pour certains publics que pour d’autres, dans ce cas ci les jeunes. </a:t>
            </a:r>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7</a:t>
            </a:fld>
            <a:endParaRPr lang="fr-BE"/>
          </a:p>
        </p:txBody>
      </p:sp>
    </p:spTree>
    <p:extLst>
      <p:ext uri="{BB962C8B-B14F-4D97-AF65-F5344CB8AC3E}">
        <p14:creationId xmlns:p14="http://schemas.microsoft.com/office/powerpoint/2010/main" val="156108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Voila, alors de manière concrète, moi pour répondre à ma question de recherche, j’ai été sur le terrain et j’ai essayé d’identifier les l</a:t>
            </a:r>
            <a:r>
              <a:rPr lang="fr-FR" sz="1200" dirty="0"/>
              <a:t>eviers et difficultés qu’amènent une prise en charge collective ou individuel dans la réintégration sociale des personnes.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J’ai fait plein d’observations sur tout ça, mais ici, pour répondre à la demande l’AMA, je vais surtout parler de ce que j’ai pu observer en terme de tensions entre le collectif et la prise en charge individuelle des personnes. Donc en quoi le collectif peut parfois être un barrage à la prise en charge et donc à la sortie du sans-abrisme des personnes. </a:t>
            </a:r>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8</a:t>
            </a:fld>
            <a:endParaRPr lang="fr-BE"/>
          </a:p>
        </p:txBody>
      </p:sp>
    </p:spTree>
    <p:extLst>
      <p:ext uri="{BB962C8B-B14F-4D97-AF65-F5344CB8AC3E}">
        <p14:creationId xmlns:p14="http://schemas.microsoft.com/office/powerpoint/2010/main" val="86106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D’abord, comme un premier moment clé, y’a des enjeux à l’admission des personnes dans la maison d’accueil. </a:t>
            </a:r>
            <a:r>
              <a:rPr lang="fr-BE" sz="1800" dirty="0">
                <a:effectLst/>
                <a:latin typeface="Times New Roman" panose="02020603050405020304" pitchFamily="18" charset="0"/>
                <a:ea typeface="Calibri" panose="020F0502020204030204" pitchFamily="34" charset="0"/>
              </a:rPr>
              <a:t>les questions telles que l’état de santé mentale, les habitudes de consommation, les problématiques lourdes et multifactorielles peuvent peser dans la balance d’une admission dans une maison d’accueil.  Aussi, de nombreuse fois nous avons pu assister à l’hésitation de prendre en charge des personnes sur base de leurs problématiques. Ces critères de non-admission ils vont souvent être pensés non pas en termes individuels mais en relation avec le collectif dans la maison d’accueil. </a:t>
            </a:r>
          </a:p>
          <a:p>
            <a:endParaRPr lang="fr-BE" sz="1800" dirty="0">
              <a:effectLst/>
              <a:latin typeface="Times New Roman" panose="02020603050405020304" pitchFamily="18"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BE" sz="1800" kern="100" dirty="0">
                <a:effectLst/>
                <a:latin typeface="Times New Roman" panose="02020603050405020304" pitchFamily="18" charset="0"/>
                <a:ea typeface="Calibri" panose="020F0502020204030204" pitchFamily="34" charset="0"/>
                <a:cs typeface="Times New Roman" panose="02020603050405020304" pitchFamily="18" charset="0"/>
              </a:rPr>
              <a:t>Un quota maximum de certaines problématiques sera considéré par l’équipe comme acceptable et ce pour plusieurs raisons. D’abord y’a la question de l’influence qui va jouer, surtout dans des questions d’assuétudes. On sait que si on a beaucoup de personnes qui ont des problèmes d’assuétudes, la consommation peut devenir une question plus importante. </a:t>
            </a:r>
          </a:p>
          <a:p>
            <a:pPr marL="0" marR="0" lvl="0" indent="0" algn="l" defTabSz="914400" rtl="0" eaLnBrk="1" fontAlgn="auto" latinLnBrk="0" hangingPunct="1">
              <a:lnSpc>
                <a:spcPct val="100000"/>
              </a:lnSpc>
              <a:spcBef>
                <a:spcPts val="0"/>
              </a:spcBef>
              <a:spcAft>
                <a:spcPts val="0"/>
              </a:spcAft>
              <a:buClrTx/>
              <a:buSzTx/>
              <a:buFontTx/>
              <a:buNone/>
              <a:tabLst/>
              <a:defRPr/>
            </a:pPr>
            <a:r>
              <a:rPr lang="fr-BE" sz="1800" kern="100" dirty="0">
                <a:effectLst/>
                <a:latin typeface="Times New Roman" panose="02020603050405020304" pitchFamily="18" charset="0"/>
                <a:ea typeface="Calibri" panose="020F0502020204030204" pitchFamily="34" charset="0"/>
                <a:cs typeface="Times New Roman" panose="02020603050405020304" pitchFamily="18" charset="0"/>
              </a:rPr>
              <a:t>Ensuite, pour le temps que ces cas complexes prennent à l’équipe. L’accompagnement des personnes qui présentent des problématiques lourdes et complexes nécessitent plus de temps, un accompagnement plus rapproché et une attention particulière. Or, les travailleur.euses sociaux ont parfois l’impression de donner plus de temps et d’énergie à une personne au détriment des autres, ce qui peut amener une impression d’injustice.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BE" sz="1800" kern="100" dirty="0">
                <a:effectLst/>
                <a:latin typeface="Times New Roman" panose="02020603050405020304" pitchFamily="18" charset="0"/>
                <a:ea typeface="Calibri" panose="020F0502020204030204" pitchFamily="34" charset="0"/>
                <a:cs typeface="Times New Roman" panose="02020603050405020304" pitchFamily="18" charset="0"/>
              </a:rPr>
              <a:t>Enfin, parce que les maisons d’accueil et les </a:t>
            </a:r>
            <a:r>
              <a:rPr lang="fr-BE" sz="1800" kern="100" dirty="0" err="1">
                <a:effectLst/>
                <a:latin typeface="Times New Roman" panose="02020603050405020304" pitchFamily="18" charset="0"/>
                <a:ea typeface="Calibri" panose="020F0502020204030204" pitchFamily="34" charset="0"/>
                <a:cs typeface="Times New Roman" panose="02020603050405020304" pitchFamily="18" charset="0"/>
              </a:rPr>
              <a:t>intervenant.e.s</a:t>
            </a:r>
            <a:r>
              <a:rPr lang="fr-BE" sz="1800" kern="100" dirty="0">
                <a:effectLst/>
                <a:latin typeface="Times New Roman" panose="02020603050405020304" pitchFamily="18" charset="0"/>
                <a:ea typeface="Calibri" panose="020F0502020204030204" pitchFamily="34" charset="0"/>
                <a:cs typeface="Times New Roman" panose="02020603050405020304" pitchFamily="18" charset="0"/>
              </a:rPr>
              <a:t> ne se sentent pas « adapté » à ces situations et donc, en n’ayant pas les moyens pour gérer des situations compliquées, préfèrent ne pas prendre le risque d’accepter des cas pour lesquels ils ne seraient pas préparé.</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9</a:t>
            </a:fld>
            <a:endParaRPr lang="fr-BE"/>
          </a:p>
        </p:txBody>
      </p:sp>
    </p:spTree>
    <p:extLst>
      <p:ext uri="{BB962C8B-B14F-4D97-AF65-F5344CB8AC3E}">
        <p14:creationId xmlns:p14="http://schemas.microsoft.com/office/powerpoint/2010/main" val="2434910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Alors, au-delà de la non-admission, les questions de renvois sont aussi des enjeux en terme de prise en charge des personnes. Alors dans ce cas ci, c’est surtout la question des renvois de nouveaux en lien avec la collectivité. Il y a des renvois, liés à des faits de violences par exemple, qui dépendent du simple comportement d’une personne. C’est pas ces renvois la que je traite ici évidemment. </a:t>
            </a:r>
          </a:p>
          <a:p>
            <a:endParaRPr lang="fr-FR" dirty="0"/>
          </a:p>
          <a:p>
            <a:r>
              <a:rPr lang="fr-FR" dirty="0"/>
              <a:t>Tout d’abord, y’a la question de la dynamique de groupe. Ici ca pose la question aussi de la difficulté d’attribuer à une personne la responsabilité d’une dynamique globale. Même si on sait que la dynamique de groupe est très importante dans les maisons d’accueil. </a:t>
            </a:r>
            <a:endParaRPr lang="fr-BE" dirty="0"/>
          </a:p>
        </p:txBody>
      </p:sp>
      <p:sp>
        <p:nvSpPr>
          <p:cNvPr id="4" name="Espace réservé du numéro de diapositive 3"/>
          <p:cNvSpPr>
            <a:spLocks noGrp="1"/>
          </p:cNvSpPr>
          <p:nvPr>
            <p:ph type="sldNum" sz="quarter" idx="5"/>
          </p:nvPr>
        </p:nvSpPr>
        <p:spPr/>
        <p:txBody>
          <a:bodyPr/>
          <a:lstStyle/>
          <a:p>
            <a:fld id="{4F3CF6D7-3F80-473E-B073-E0611540A5F9}" type="slidenum">
              <a:rPr lang="fr-BE" smtClean="0"/>
              <a:t>10</a:t>
            </a:fld>
            <a:endParaRPr lang="fr-BE"/>
          </a:p>
        </p:txBody>
      </p:sp>
    </p:spTree>
    <p:extLst>
      <p:ext uri="{BB962C8B-B14F-4D97-AF65-F5344CB8AC3E}">
        <p14:creationId xmlns:p14="http://schemas.microsoft.com/office/powerpoint/2010/main" val="4145289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597457" y="599726"/>
            <a:ext cx="10984943"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774923" y="2228004"/>
            <a:ext cx="10653003" cy="36307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5B816B1-9411-4235-BC7F-3D80FF18221E}" type="datetimeFigureOut">
              <a:rPr lang="fr-FR" smtClean="0"/>
              <a:t>25/04/2024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A44D3E-9674-4836-BA3E-A9100A0B8DD2}" type="slidenum">
              <a:rPr lang="fr-FR" smtClean="0"/>
              <a:t>‹N°›</a:t>
            </a:fld>
            <a:endParaRPr lang="fr-FR"/>
          </a:p>
        </p:txBody>
      </p:sp>
    </p:spTree>
    <p:extLst>
      <p:ext uri="{BB962C8B-B14F-4D97-AF65-F5344CB8AC3E}">
        <p14:creationId xmlns:p14="http://schemas.microsoft.com/office/powerpoint/2010/main" val="380928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597455" y="3085765"/>
            <a:ext cx="10986811"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774923" y="990600"/>
            <a:ext cx="10653003" cy="1504844"/>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774923" y="2495445"/>
            <a:ext cx="10653003"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5B816B1-9411-4235-BC7F-3D80FF18221E}" type="datetimeFigureOut">
              <a:rPr lang="fr-FR" smtClean="0"/>
              <a:t>25/04/2024</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4A44D3E-9674-4836-BA3E-A9100A0B8DD2}" type="slidenum">
              <a:rPr lang="fr-FR" smtClean="0"/>
              <a:t>‹N°›</a:t>
            </a:fld>
            <a:endParaRPr lang="fr-FR"/>
          </a:p>
        </p:txBody>
      </p:sp>
    </p:spTree>
    <p:extLst>
      <p:ext uri="{BB962C8B-B14F-4D97-AF65-F5344CB8AC3E}">
        <p14:creationId xmlns:p14="http://schemas.microsoft.com/office/powerpoint/2010/main" val="1060637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4923" y="687475"/>
            <a:ext cx="10653003" cy="1083329"/>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774923" y="2228003"/>
            <a:ext cx="10653003" cy="3630794"/>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12436" y="5956137"/>
            <a:ext cx="2844800" cy="365125"/>
          </a:xfrm>
          <a:prstGeom prst="rect">
            <a:avLst/>
          </a:prstGeom>
        </p:spPr>
        <p:txBody>
          <a:bodyPr vert="horz" lIns="91440" tIns="45720" rIns="91440" bIns="45720" rtlCol="0" anchor="ctr"/>
          <a:lstStyle>
            <a:lvl1pPr algn="r">
              <a:defRPr sz="900">
                <a:solidFill>
                  <a:schemeClr val="accent2"/>
                </a:solidFill>
              </a:defRPr>
            </a:lvl1pPr>
          </a:lstStyle>
          <a:p>
            <a:fld id="{E5B816B1-9411-4235-BC7F-3D80FF18221E}" type="datetimeFigureOut">
              <a:rPr lang="fr-FR" smtClean="0"/>
              <a:t>25/04/2024</a:t>
            </a:fld>
            <a:endParaRPr lang="fr-FR"/>
          </a:p>
        </p:txBody>
      </p:sp>
      <p:sp>
        <p:nvSpPr>
          <p:cNvPr id="5" name="Footer Placeholder 4"/>
          <p:cNvSpPr>
            <a:spLocks noGrp="1"/>
          </p:cNvSpPr>
          <p:nvPr>
            <p:ph type="ftr" sz="quarter" idx="3"/>
          </p:nvPr>
        </p:nvSpPr>
        <p:spPr>
          <a:xfrm>
            <a:off x="774924" y="5951811"/>
            <a:ext cx="6494113"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10400635" y="5956137"/>
            <a:ext cx="1027291" cy="365125"/>
          </a:xfrm>
          <a:prstGeom prst="rect">
            <a:avLst/>
          </a:prstGeom>
        </p:spPr>
        <p:txBody>
          <a:bodyPr vert="horz" lIns="91440" tIns="45720" rIns="91440" bIns="45720" rtlCol="0" anchor="ctr"/>
          <a:lstStyle>
            <a:lvl1pPr algn="r">
              <a:defRPr sz="900">
                <a:solidFill>
                  <a:schemeClr val="accent2"/>
                </a:solidFill>
              </a:defRPr>
            </a:lvl1pPr>
          </a:lstStyle>
          <a:p>
            <a:fld id="{44A44D3E-9674-4836-BA3E-A9100A0B8DD2}" type="slidenum">
              <a:rPr lang="fr-FR" smtClean="0"/>
              <a:t>‹N°›</a:t>
            </a:fld>
            <a:endParaRPr lang="fr-FR"/>
          </a:p>
        </p:txBody>
      </p:sp>
      <p:sp>
        <p:nvSpPr>
          <p:cNvPr id="9" name="Rectangle 8"/>
          <p:cNvSpPr/>
          <p:nvPr/>
        </p:nvSpPr>
        <p:spPr>
          <a:xfrm>
            <a:off x="597456" y="441325"/>
            <a:ext cx="3626545"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7968001" y="441325"/>
            <a:ext cx="36144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88801" y="441325"/>
            <a:ext cx="36144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9239248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2.png"/><Relationship Id="rId7"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1.xml"/><Relationship Id="rId4" Type="http://schemas.openxmlformats.org/officeDocument/2006/relationships/image" Target="../media/image3.tmp"/><Relationship Id="rId9" Type="http://schemas.openxmlformats.org/officeDocument/2006/relationships/customXml" Target="../ink/ink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38CEDD-8493-4EF9-91FB-A43D7FAD6A66}"/>
              </a:ext>
            </a:extLst>
          </p:cNvPr>
          <p:cNvSpPr>
            <a:spLocks noGrp="1"/>
          </p:cNvSpPr>
          <p:nvPr>
            <p:ph type="ctrTitle"/>
          </p:nvPr>
        </p:nvSpPr>
        <p:spPr>
          <a:xfrm>
            <a:off x="1368645" y="1844824"/>
            <a:ext cx="8244440" cy="1106260"/>
          </a:xfrm>
        </p:spPr>
        <p:txBody>
          <a:bodyPr>
            <a:noAutofit/>
          </a:bodyPr>
          <a:lstStyle/>
          <a:p>
            <a:pPr algn="just"/>
            <a:r>
              <a:rPr lang="fr-FR" sz="3000" dirty="0"/>
              <a:t>L'accès aux structures d'aide aux personnes sans-abris : Tensions entre collectif et prise en charge individuelle</a:t>
            </a:r>
            <a:endParaRPr lang="fr-BE" sz="3000" dirty="0"/>
          </a:p>
        </p:txBody>
      </p:sp>
      <p:sp>
        <p:nvSpPr>
          <p:cNvPr id="3" name="Sous-titre 2">
            <a:extLst>
              <a:ext uri="{FF2B5EF4-FFF2-40B4-BE49-F238E27FC236}">
                <a16:creationId xmlns:a16="http://schemas.microsoft.com/office/drawing/2014/main" id="{27728ED9-164C-4441-8430-2FFC5EF4AB86}"/>
              </a:ext>
            </a:extLst>
          </p:cNvPr>
          <p:cNvSpPr>
            <a:spLocks noGrp="1"/>
          </p:cNvSpPr>
          <p:nvPr>
            <p:ph type="subTitle" idx="1"/>
          </p:nvPr>
        </p:nvSpPr>
        <p:spPr>
          <a:xfrm>
            <a:off x="1199456" y="3854685"/>
            <a:ext cx="8245160" cy="714125"/>
          </a:xfrm>
        </p:spPr>
        <p:txBody>
          <a:bodyPr>
            <a:noAutofit/>
          </a:bodyPr>
          <a:lstStyle/>
          <a:p>
            <a:pPr algn="r"/>
            <a:r>
              <a:rPr lang="fr-BE" sz="2400" dirty="0"/>
              <a:t>JOSEPHA Moriau</a:t>
            </a:r>
          </a:p>
          <a:p>
            <a:pPr algn="r"/>
            <a:r>
              <a:rPr lang="fr-BE" sz="2400" dirty="0"/>
              <a:t>Doctorante en sociologie</a:t>
            </a:r>
            <a:endParaRPr lang="fr-BE" sz="1800" dirty="0"/>
          </a:p>
        </p:txBody>
      </p:sp>
      <p:sp>
        <p:nvSpPr>
          <p:cNvPr id="6" name="Rectangle 5">
            <a:extLst>
              <a:ext uri="{FF2B5EF4-FFF2-40B4-BE49-F238E27FC236}">
                <a16:creationId xmlns:a16="http://schemas.microsoft.com/office/drawing/2014/main" id="{52904721-ABDB-4A67-A4CD-293F23FF2663}"/>
              </a:ext>
            </a:extLst>
          </p:cNvPr>
          <p:cNvSpPr/>
          <p:nvPr/>
        </p:nvSpPr>
        <p:spPr>
          <a:xfrm>
            <a:off x="3054956" y="6010212"/>
            <a:ext cx="4078552" cy="300082"/>
          </a:xfrm>
          <a:prstGeom prst="rect">
            <a:avLst/>
          </a:prstGeom>
        </p:spPr>
        <p:txBody>
          <a:bodyPr wrap="none">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fr-BE" sz="1350" b="0" i="1" u="none" strike="noStrike" kern="1200" cap="none" spc="0" normalizeH="0" baseline="0" noProof="0" dirty="0">
                <a:ln>
                  <a:noFill/>
                </a:ln>
                <a:solidFill>
                  <a:srgbClr val="002060"/>
                </a:solidFill>
                <a:effectLst/>
                <a:uLnTx/>
                <a:uFillTx/>
                <a:latin typeface="Gill Sans MT" panose="020B0502020104020203"/>
                <a:ea typeface="+mn-ea"/>
                <a:cs typeface="+mn-cs"/>
              </a:rPr>
              <a:t>Centre Interdisciplinaire de Recherche Travail, État et Société</a:t>
            </a:r>
          </a:p>
        </p:txBody>
      </p:sp>
      <p:pic>
        <p:nvPicPr>
          <p:cNvPr id="7" name="Image 6" descr="Capture d’écra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5837" y="5838584"/>
            <a:ext cx="2220293" cy="471710"/>
          </a:xfrm>
          <a:prstGeom prst="rect">
            <a:avLst/>
          </a:prstGeom>
        </p:spPr>
      </p:pic>
      <p:pic>
        <p:nvPicPr>
          <p:cNvPr id="8" name="Image 7">
            <a:extLst>
              <a:ext uri="{FF2B5EF4-FFF2-40B4-BE49-F238E27FC236}">
                <a16:creationId xmlns:a16="http://schemas.microsoft.com/office/drawing/2014/main" id="{BE590C38-C9A6-4CD2-B0AF-2A6AF4548FBB}"/>
              </a:ext>
            </a:extLst>
          </p:cNvPr>
          <p:cNvPicPr>
            <a:picLocks noChangeAspect="1"/>
          </p:cNvPicPr>
          <p:nvPr/>
        </p:nvPicPr>
        <p:blipFill>
          <a:blip r:embed="rId3"/>
          <a:stretch>
            <a:fillRect/>
          </a:stretch>
        </p:blipFill>
        <p:spPr>
          <a:xfrm>
            <a:off x="765837" y="5387060"/>
            <a:ext cx="602807" cy="451524"/>
          </a:xfrm>
          <a:prstGeom prst="rect">
            <a:avLst/>
          </a:prstGeom>
        </p:spPr>
      </p:pic>
      <p:pic>
        <p:nvPicPr>
          <p:cNvPr id="9" name="Image 8" descr="Capture d’écr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8645" y="5387060"/>
            <a:ext cx="1617485" cy="451524"/>
          </a:xfrm>
          <a:prstGeom prst="rect">
            <a:avLst/>
          </a:prstGeom>
        </p:spPr>
      </p:pic>
      <p:sp>
        <p:nvSpPr>
          <p:cNvPr id="4" name="Rectangle 3"/>
          <p:cNvSpPr/>
          <p:nvPr/>
        </p:nvSpPr>
        <p:spPr>
          <a:xfrm>
            <a:off x="2139008" y="3256755"/>
            <a:ext cx="4572000" cy="646331"/>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1" u="none" strike="noStrike" kern="1200" cap="none" spc="0" normalizeH="0" baseline="0" noProof="0" dirty="0">
                <a:ln>
                  <a:noFill/>
                </a:ln>
                <a:solidFill>
                  <a:srgbClr val="FEC306">
                    <a:lumMod val="60000"/>
                    <a:lumOff val="40000"/>
                  </a:srgbClr>
                </a:solidFill>
                <a:effectLst/>
                <a:uLnTx/>
                <a:uFillTx/>
                <a:latin typeface="Gill Sans MT" panose="020B0502020104020203"/>
                <a:ea typeface="+mn-ea"/>
                <a:cs typeface="+mn-cs"/>
              </a:rPr>
              <a:t>Chaire "Les Petits Riens - L'Economie sociale au service de la lutte contre la pauvreté"</a:t>
            </a:r>
            <a:endParaRPr kumimoji="0" lang="en-GB" sz="1800" b="0" i="1" u="none" strike="noStrike" kern="1200" cap="none" spc="0" normalizeH="0" baseline="0" noProof="0" dirty="0">
              <a:ln>
                <a:noFill/>
              </a:ln>
              <a:solidFill>
                <a:srgbClr val="FEC306">
                  <a:lumMod val="60000"/>
                  <a:lumOff val="40000"/>
                </a:srgbClr>
              </a:solidFill>
              <a:effectLst/>
              <a:uLnTx/>
              <a:uFillTx/>
              <a:latin typeface="Gill Sans MT" panose="020B0502020104020203"/>
              <a:ea typeface="+mn-ea"/>
              <a:cs typeface="+mn-cs"/>
            </a:endParaRPr>
          </a:p>
        </p:txBody>
      </p:sp>
      <mc:AlternateContent xmlns:mc="http://schemas.openxmlformats.org/markup-compatibility/2006" xmlns:p14="http://schemas.microsoft.com/office/powerpoint/2010/main">
        <mc:Choice Requires="p14">
          <p:contentPart p14:bwMode="auto" r:id="rId5">
            <p14:nvContentPartPr>
              <p14:cNvPr id="5" name="Encre 4">
                <a:extLst>
                  <a:ext uri="{FF2B5EF4-FFF2-40B4-BE49-F238E27FC236}">
                    <a16:creationId xmlns:a16="http://schemas.microsoft.com/office/drawing/2014/main" id="{FE0AA9C3-64EA-5CB1-F912-A92FDAE00EAA}"/>
                  </a:ext>
                </a:extLst>
              </p14:cNvPr>
              <p14:cNvContentPartPr/>
              <p14:nvPr/>
            </p14:nvContentPartPr>
            <p14:xfrm>
              <a:off x="5594798" y="3175996"/>
              <a:ext cx="360" cy="360"/>
            </p14:xfrm>
          </p:contentPart>
        </mc:Choice>
        <mc:Fallback xmlns="">
          <p:pic>
            <p:nvPicPr>
              <p:cNvPr id="5" name="Encre 4">
                <a:extLst>
                  <a:ext uri="{FF2B5EF4-FFF2-40B4-BE49-F238E27FC236}">
                    <a16:creationId xmlns:a16="http://schemas.microsoft.com/office/drawing/2014/main" id="{FE0AA9C3-64EA-5CB1-F912-A92FDAE00EAA}"/>
                  </a:ext>
                </a:extLst>
              </p:cNvPr>
              <p:cNvPicPr/>
              <p:nvPr/>
            </p:nvPicPr>
            <p:blipFill>
              <a:blip r:embed="rId6"/>
              <a:stretch>
                <a:fillRect/>
              </a:stretch>
            </p:blipFill>
            <p:spPr>
              <a:xfrm>
                <a:off x="5588678" y="3169876"/>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Encre 9">
                <a:extLst>
                  <a:ext uri="{FF2B5EF4-FFF2-40B4-BE49-F238E27FC236}">
                    <a16:creationId xmlns:a16="http://schemas.microsoft.com/office/drawing/2014/main" id="{0AF8ECFC-E6AE-B3BA-D410-2FCDCB73015C}"/>
                  </a:ext>
                </a:extLst>
              </p14:cNvPr>
              <p14:cNvContentPartPr/>
              <p14:nvPr/>
            </p14:nvContentPartPr>
            <p14:xfrm>
              <a:off x="4497865" y="2385761"/>
              <a:ext cx="360" cy="360"/>
            </p14:xfrm>
          </p:contentPart>
        </mc:Choice>
        <mc:Fallback xmlns="">
          <p:pic>
            <p:nvPicPr>
              <p:cNvPr id="10" name="Encre 9">
                <a:extLst>
                  <a:ext uri="{FF2B5EF4-FFF2-40B4-BE49-F238E27FC236}">
                    <a16:creationId xmlns:a16="http://schemas.microsoft.com/office/drawing/2014/main" id="{0AF8ECFC-E6AE-B3BA-D410-2FCDCB73015C}"/>
                  </a:ext>
                </a:extLst>
              </p:cNvPr>
              <p:cNvPicPr/>
              <p:nvPr/>
            </p:nvPicPr>
            <p:blipFill>
              <a:blip r:embed="rId6"/>
              <a:stretch>
                <a:fillRect/>
              </a:stretch>
            </p:blipFill>
            <p:spPr>
              <a:xfrm>
                <a:off x="4491745" y="2379641"/>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Encre 10">
                <a:extLst>
                  <a:ext uri="{FF2B5EF4-FFF2-40B4-BE49-F238E27FC236}">
                    <a16:creationId xmlns:a16="http://schemas.microsoft.com/office/drawing/2014/main" id="{4215C6E3-E88C-3A1D-8473-A003657A97B9}"/>
                  </a:ext>
                </a:extLst>
              </p14:cNvPr>
              <p14:cNvContentPartPr/>
              <p14:nvPr/>
            </p14:nvContentPartPr>
            <p14:xfrm>
              <a:off x="4687585" y="2101721"/>
              <a:ext cx="360" cy="360"/>
            </p14:xfrm>
          </p:contentPart>
        </mc:Choice>
        <mc:Fallback xmlns="">
          <p:pic>
            <p:nvPicPr>
              <p:cNvPr id="11" name="Encre 10">
                <a:extLst>
                  <a:ext uri="{FF2B5EF4-FFF2-40B4-BE49-F238E27FC236}">
                    <a16:creationId xmlns:a16="http://schemas.microsoft.com/office/drawing/2014/main" id="{4215C6E3-E88C-3A1D-8473-A003657A97B9}"/>
                  </a:ext>
                </a:extLst>
              </p:cNvPr>
              <p:cNvPicPr/>
              <p:nvPr/>
            </p:nvPicPr>
            <p:blipFill>
              <a:blip r:embed="rId6"/>
              <a:stretch>
                <a:fillRect/>
              </a:stretch>
            </p:blipFill>
            <p:spPr>
              <a:xfrm>
                <a:off x="4681465" y="2095601"/>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2" name="Encre 11">
                <a:extLst>
                  <a:ext uri="{FF2B5EF4-FFF2-40B4-BE49-F238E27FC236}">
                    <a16:creationId xmlns:a16="http://schemas.microsoft.com/office/drawing/2014/main" id="{F4F46540-F0AF-C667-CE26-B2C0E16B5512}"/>
                  </a:ext>
                </a:extLst>
              </p14:cNvPr>
              <p14:cNvContentPartPr/>
              <p14:nvPr/>
            </p14:nvContentPartPr>
            <p14:xfrm>
              <a:off x="4551145" y="3037361"/>
              <a:ext cx="360" cy="360"/>
            </p14:xfrm>
          </p:contentPart>
        </mc:Choice>
        <mc:Fallback xmlns="">
          <p:pic>
            <p:nvPicPr>
              <p:cNvPr id="12" name="Encre 11">
                <a:extLst>
                  <a:ext uri="{FF2B5EF4-FFF2-40B4-BE49-F238E27FC236}">
                    <a16:creationId xmlns:a16="http://schemas.microsoft.com/office/drawing/2014/main" id="{F4F46540-F0AF-C667-CE26-B2C0E16B5512}"/>
                  </a:ext>
                </a:extLst>
              </p:cNvPr>
              <p:cNvPicPr/>
              <p:nvPr/>
            </p:nvPicPr>
            <p:blipFill>
              <a:blip r:embed="rId6"/>
              <a:stretch>
                <a:fillRect/>
              </a:stretch>
            </p:blipFill>
            <p:spPr>
              <a:xfrm>
                <a:off x="4545025" y="3031241"/>
                <a:ext cx="12600" cy="12600"/>
              </a:xfrm>
              <a:prstGeom prst="rect">
                <a:avLst/>
              </a:prstGeom>
            </p:spPr>
          </p:pic>
        </mc:Fallback>
      </mc:AlternateContent>
    </p:spTree>
    <p:extLst>
      <p:ext uri="{BB962C8B-B14F-4D97-AF65-F5344CB8AC3E}">
        <p14:creationId xmlns:p14="http://schemas.microsoft.com/office/powerpoint/2010/main" val="3185579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8CF8A6-6761-82D9-AB48-AD977927E3F0}"/>
              </a:ext>
            </a:extLst>
          </p:cNvPr>
          <p:cNvSpPr>
            <a:spLocks noGrp="1"/>
          </p:cNvSpPr>
          <p:nvPr>
            <p:ph type="title"/>
          </p:nvPr>
        </p:nvSpPr>
        <p:spPr/>
        <p:txBody>
          <a:bodyPr/>
          <a:lstStyle/>
          <a:p>
            <a:r>
              <a:rPr lang="fr-FR"/>
              <a:t>Enjeux en termes de renvoi de la maison d’accueil </a:t>
            </a:r>
            <a:endParaRPr lang="fr-BE" dirty="0"/>
          </a:p>
        </p:txBody>
      </p:sp>
      <p:sp>
        <p:nvSpPr>
          <p:cNvPr id="3" name="Espace réservé du contenu 2">
            <a:extLst>
              <a:ext uri="{FF2B5EF4-FFF2-40B4-BE49-F238E27FC236}">
                <a16:creationId xmlns:a16="http://schemas.microsoft.com/office/drawing/2014/main" id="{03D5C461-60C9-D4AA-8299-C3675B8D092D}"/>
              </a:ext>
            </a:extLst>
          </p:cNvPr>
          <p:cNvSpPr>
            <a:spLocks noGrp="1"/>
          </p:cNvSpPr>
          <p:nvPr>
            <p:ph idx="1"/>
          </p:nvPr>
        </p:nvSpPr>
        <p:spPr>
          <a:xfrm>
            <a:off x="653003" y="1770804"/>
            <a:ext cx="10653003" cy="5376756"/>
          </a:xfrm>
        </p:spPr>
        <p:txBody>
          <a:bodyPr>
            <a:normAutofit lnSpcReduction="10000"/>
          </a:bodyPr>
          <a:lstStyle/>
          <a:p>
            <a:pPr marL="0" indent="0">
              <a:buNone/>
            </a:pPr>
            <a:r>
              <a:rPr lang="fr-FR" sz="2800" dirty="0"/>
              <a:t>Renvoi de la structure peut parfois aussi mettre à mal la sortie du sans-abrisme et révèle des enjeux de prise en charge : </a:t>
            </a:r>
          </a:p>
          <a:p>
            <a:pPr lvl="1">
              <a:buFont typeface="Wingdings" panose="05000000000000000000" pitchFamily="2" charset="2"/>
              <a:buChar char="v"/>
            </a:pPr>
            <a:r>
              <a:rPr lang="fr-FR" sz="2800" dirty="0"/>
              <a:t>Dynamique de groupe </a:t>
            </a:r>
          </a:p>
          <a:p>
            <a:pPr marL="324000" lvl="1" indent="0" algn="just">
              <a:buNone/>
            </a:pPr>
            <a:r>
              <a:rPr lang="fr-BE" sz="2400" i="1" dirty="0">
                <a:solidFill>
                  <a:srgbClr val="17202A"/>
                </a:solidFill>
                <a:effectLst/>
                <a:latin typeface="+mj-lt"/>
                <a:ea typeface="Calibri" panose="020F0502020204030204" pitchFamily="34" charset="0"/>
                <a:cs typeface="Calibri" panose="020F0502020204030204" pitchFamily="34" charset="0"/>
              </a:rPr>
              <a:t>« On a eu un jeune qui quand il est présent, est un peu le leader de la bande et monte les gars les uns contre les autres. Alors nous, ce qu'on a tendance à faire, c'est pour le premier avertissement, va prendre l'air une semaine dehors. On ne veut plus te voir. Et si on sent qu'il y a tout de suite un apaisement dans la maison, ça veut forcément ou pas forcément, je n'en sais rien, mais si en fait on sait, ça veut forcément dire que lui, c'est quelqu'un, c'est un élément qui est perturbateur. Donc il revient ici. On lui dit, ben écoute, pendant une semaine, la maison a été hyper calme, c'est bizarre, t'es parti. Bon, on va être vigilant du coup par rapport à ça. Tu peux revenir, il n'y a pas de souci. On va être vigilant par rapport à ça. Si ça redéconne, on sait qui on doit faire partir, tu vois. » (Extrait d’entretien)</a:t>
            </a:r>
            <a:endParaRPr lang="fr-BE" sz="3200" dirty="0">
              <a:latin typeface="+mj-lt"/>
            </a:endParaRPr>
          </a:p>
          <a:p>
            <a:pPr lvl="2">
              <a:buFont typeface="Arial" panose="020B0604020202020204" pitchFamily="34" charset="0"/>
              <a:buChar char="•"/>
            </a:pPr>
            <a:endParaRPr lang="fr-BE" sz="2400" dirty="0"/>
          </a:p>
        </p:txBody>
      </p:sp>
    </p:spTree>
    <p:extLst>
      <p:ext uri="{BB962C8B-B14F-4D97-AF65-F5344CB8AC3E}">
        <p14:creationId xmlns:p14="http://schemas.microsoft.com/office/powerpoint/2010/main" val="830888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B7C399-8069-3F42-7C62-BF0DB8C528AA}"/>
              </a:ext>
            </a:extLst>
          </p:cNvPr>
          <p:cNvSpPr>
            <a:spLocks noGrp="1"/>
          </p:cNvSpPr>
          <p:nvPr>
            <p:ph type="title"/>
          </p:nvPr>
        </p:nvSpPr>
        <p:spPr/>
        <p:txBody>
          <a:bodyPr/>
          <a:lstStyle/>
          <a:p>
            <a:r>
              <a:rPr lang="fr-FR" dirty="0"/>
              <a:t>Enjeux en termes de renvoi de la maison d’accueil </a:t>
            </a:r>
            <a:endParaRPr lang="fr-BE" dirty="0"/>
          </a:p>
        </p:txBody>
      </p:sp>
      <p:sp>
        <p:nvSpPr>
          <p:cNvPr id="3" name="Espace réservé du contenu 2">
            <a:extLst>
              <a:ext uri="{FF2B5EF4-FFF2-40B4-BE49-F238E27FC236}">
                <a16:creationId xmlns:a16="http://schemas.microsoft.com/office/drawing/2014/main" id="{6030308A-3BB5-2198-9886-CBB3E5E5D735}"/>
              </a:ext>
            </a:extLst>
          </p:cNvPr>
          <p:cNvSpPr>
            <a:spLocks noGrp="1"/>
          </p:cNvSpPr>
          <p:nvPr>
            <p:ph idx="1"/>
          </p:nvPr>
        </p:nvSpPr>
        <p:spPr/>
        <p:txBody>
          <a:bodyPr/>
          <a:lstStyle/>
          <a:p>
            <a:pPr lvl="1">
              <a:buFont typeface="Wingdings" panose="05000000000000000000" pitchFamily="2" charset="2"/>
              <a:buChar char="v"/>
            </a:pPr>
            <a:r>
              <a:rPr lang="fr-FR" sz="3000" dirty="0"/>
              <a:t>Trajectoires non-linéaires difficile à prendre en compte</a:t>
            </a:r>
          </a:p>
          <a:p>
            <a:pPr lvl="1">
              <a:buFont typeface="Wingdings" panose="05000000000000000000" pitchFamily="2" charset="2"/>
              <a:buChar char="v"/>
            </a:pPr>
            <a:r>
              <a:rPr lang="fr-FR" sz="3000" dirty="0"/>
              <a:t>Découchage </a:t>
            </a:r>
          </a:p>
          <a:p>
            <a:pPr lvl="1">
              <a:buFont typeface="Wingdings" panose="05000000000000000000" pitchFamily="2" charset="2"/>
              <a:buChar char="v"/>
            </a:pPr>
            <a:r>
              <a:rPr lang="fr-FR" sz="3000" dirty="0"/>
              <a:t>Volonté </a:t>
            </a:r>
          </a:p>
          <a:p>
            <a:pPr lvl="2">
              <a:buFont typeface="Arial" panose="020B0604020202020204" pitchFamily="34" charset="0"/>
              <a:buChar char="•"/>
            </a:pPr>
            <a:r>
              <a:rPr lang="fr-FR" sz="2400" dirty="0"/>
              <a:t>Prendre la place de quelqu’un d’autre </a:t>
            </a:r>
          </a:p>
          <a:p>
            <a:pPr lvl="2">
              <a:buFont typeface="Arial" panose="020B0604020202020204" pitchFamily="34" charset="0"/>
              <a:buChar char="•"/>
            </a:pPr>
            <a:r>
              <a:rPr lang="fr-FR" sz="2400" dirty="0"/>
              <a:t>Saturation des services </a:t>
            </a:r>
          </a:p>
          <a:p>
            <a:pPr marL="0" indent="0">
              <a:buNone/>
            </a:pPr>
            <a:endParaRPr lang="fr-BE" dirty="0"/>
          </a:p>
        </p:txBody>
      </p:sp>
    </p:spTree>
    <p:extLst>
      <p:ext uri="{BB962C8B-B14F-4D97-AF65-F5344CB8AC3E}">
        <p14:creationId xmlns:p14="http://schemas.microsoft.com/office/powerpoint/2010/main" val="263003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37CA83-9CD6-0A75-DAE3-9933CDABCC2A}"/>
              </a:ext>
            </a:extLst>
          </p:cNvPr>
          <p:cNvSpPr>
            <a:spLocks noGrp="1"/>
          </p:cNvSpPr>
          <p:nvPr>
            <p:ph type="title"/>
          </p:nvPr>
        </p:nvSpPr>
        <p:spPr/>
        <p:txBody>
          <a:bodyPr/>
          <a:lstStyle/>
          <a:p>
            <a:r>
              <a:rPr lang="fr-FR" dirty="0"/>
              <a:t>Enjeux en termes de renvoi de la maison d’accueil </a:t>
            </a:r>
            <a:endParaRPr lang="fr-BE" dirty="0"/>
          </a:p>
        </p:txBody>
      </p:sp>
      <p:sp>
        <p:nvSpPr>
          <p:cNvPr id="3" name="Espace réservé du contenu 2">
            <a:extLst>
              <a:ext uri="{FF2B5EF4-FFF2-40B4-BE49-F238E27FC236}">
                <a16:creationId xmlns:a16="http://schemas.microsoft.com/office/drawing/2014/main" id="{5C641EF8-B6C1-9EFE-0D33-619376AB6AA2}"/>
              </a:ext>
            </a:extLst>
          </p:cNvPr>
          <p:cNvSpPr>
            <a:spLocks noGrp="1"/>
          </p:cNvSpPr>
          <p:nvPr>
            <p:ph idx="1"/>
          </p:nvPr>
        </p:nvSpPr>
        <p:spPr/>
        <p:txBody>
          <a:bodyPr>
            <a:normAutofit/>
          </a:bodyPr>
          <a:lstStyle/>
          <a:p>
            <a:pPr marL="0" indent="0">
              <a:buNone/>
            </a:pPr>
            <a:r>
              <a:rPr lang="fr-FR" sz="2400" i="1" dirty="0"/>
              <a:t>« Tout simplement, si on n'arrive pas à travailler ensemble, qu'il n'adhère pas à notre façon de fonctionner et que nous, à un moment donné, on se rend compte qu'en fait, il pénalise… Et surtout, c'est vrai que je ne te l'ai pas encore dit, mais tous les matins, on reçoit 10 coups de fil. Et à un moment donné, si tu ne respectes pas certaines choses et que tu ne prends pas la peine... Ce n'est pas une question de prendre la place de quelqu'un, même si c'est un terme qu'on utilise quand même. Mais parfois, on se dit en fait, on préfère travailler avec quelqu'un qui en a envie plutôt que toi » (</a:t>
            </a:r>
            <a:r>
              <a:rPr lang="fr-FR" sz="2400" dirty="0"/>
              <a:t>Extrait d’entretien avec </a:t>
            </a:r>
            <a:r>
              <a:rPr lang="fr-FR" sz="2400" dirty="0" err="1"/>
              <a:t>un.e</a:t>
            </a:r>
            <a:r>
              <a:rPr lang="fr-FR" sz="2400" dirty="0"/>
              <a:t> </a:t>
            </a:r>
            <a:r>
              <a:rPr lang="fr-FR" sz="2400" dirty="0" err="1"/>
              <a:t>travailleur.euse</a:t>
            </a:r>
            <a:r>
              <a:rPr lang="fr-FR" sz="2400" dirty="0"/>
              <a:t> </a:t>
            </a:r>
            <a:r>
              <a:rPr lang="fr-FR" sz="2400" dirty="0" err="1"/>
              <a:t>social.e</a:t>
            </a:r>
            <a:r>
              <a:rPr lang="fr-FR" sz="2400" dirty="0"/>
              <a:t>, 2024).</a:t>
            </a:r>
            <a:endParaRPr lang="fr-BE" sz="2400" dirty="0"/>
          </a:p>
        </p:txBody>
      </p:sp>
    </p:spTree>
    <p:extLst>
      <p:ext uri="{BB962C8B-B14F-4D97-AF65-F5344CB8AC3E}">
        <p14:creationId xmlns:p14="http://schemas.microsoft.com/office/powerpoint/2010/main" val="418187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460F18-A4F9-2625-840B-9413D3E27218}"/>
              </a:ext>
            </a:extLst>
          </p:cNvPr>
          <p:cNvSpPr>
            <a:spLocks noGrp="1"/>
          </p:cNvSpPr>
          <p:nvPr>
            <p:ph type="title"/>
          </p:nvPr>
        </p:nvSpPr>
        <p:spPr/>
        <p:txBody>
          <a:bodyPr/>
          <a:lstStyle/>
          <a:p>
            <a:r>
              <a:rPr lang="fr-FR" dirty="0"/>
              <a:t>Enjeu de l’</a:t>
            </a:r>
            <a:r>
              <a:rPr lang="fr-FR" dirty="0" err="1"/>
              <a:t>adaptabilite</a:t>
            </a:r>
            <a:r>
              <a:rPr lang="fr-FR" dirty="0"/>
              <a:t> et de la spécialisation </a:t>
            </a:r>
            <a:endParaRPr lang="fr-BE" dirty="0"/>
          </a:p>
        </p:txBody>
      </p:sp>
      <p:sp>
        <p:nvSpPr>
          <p:cNvPr id="3" name="Espace réservé du contenu 2">
            <a:extLst>
              <a:ext uri="{FF2B5EF4-FFF2-40B4-BE49-F238E27FC236}">
                <a16:creationId xmlns:a16="http://schemas.microsoft.com/office/drawing/2014/main" id="{35D355F9-75C5-2F1F-31E6-F04FD0E025CB}"/>
              </a:ext>
            </a:extLst>
          </p:cNvPr>
          <p:cNvSpPr>
            <a:spLocks noGrp="1"/>
          </p:cNvSpPr>
          <p:nvPr>
            <p:ph idx="1"/>
          </p:nvPr>
        </p:nvSpPr>
        <p:spPr/>
        <p:txBody>
          <a:bodyPr>
            <a:normAutofit/>
          </a:bodyPr>
          <a:lstStyle/>
          <a:p>
            <a:r>
              <a:rPr lang="fr-FR" sz="3200" dirty="0"/>
              <a:t>Trajectoires variées, profils différents </a:t>
            </a:r>
          </a:p>
          <a:p>
            <a:r>
              <a:rPr lang="fr-FR" sz="3200" dirty="0"/>
              <a:t>Profils incasables ? </a:t>
            </a:r>
          </a:p>
          <a:p>
            <a:r>
              <a:rPr lang="fr-FR" sz="3200" dirty="0"/>
              <a:t>Spécialisation des services </a:t>
            </a:r>
            <a:endParaRPr lang="fr-BE" sz="3200" dirty="0"/>
          </a:p>
        </p:txBody>
      </p:sp>
    </p:spTree>
    <p:extLst>
      <p:ext uri="{BB962C8B-B14F-4D97-AF65-F5344CB8AC3E}">
        <p14:creationId xmlns:p14="http://schemas.microsoft.com/office/powerpoint/2010/main" val="4223129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66F43-8C4F-BEDF-C8A9-6BA2588CB1B9}"/>
              </a:ext>
            </a:extLst>
          </p:cNvPr>
          <p:cNvSpPr>
            <a:spLocks noGrp="1"/>
          </p:cNvSpPr>
          <p:nvPr>
            <p:ph type="title"/>
          </p:nvPr>
        </p:nvSpPr>
        <p:spPr/>
        <p:txBody>
          <a:bodyPr/>
          <a:lstStyle/>
          <a:p>
            <a:r>
              <a:rPr lang="fr-FR" dirty="0"/>
              <a:t>Effet </a:t>
            </a:r>
            <a:r>
              <a:rPr lang="fr-FR" dirty="0" err="1"/>
              <a:t>mathieu</a:t>
            </a:r>
            <a:endParaRPr lang="fr-BE" dirty="0"/>
          </a:p>
        </p:txBody>
      </p:sp>
      <p:sp>
        <p:nvSpPr>
          <p:cNvPr id="3" name="Espace réservé du contenu 2">
            <a:extLst>
              <a:ext uri="{FF2B5EF4-FFF2-40B4-BE49-F238E27FC236}">
                <a16:creationId xmlns:a16="http://schemas.microsoft.com/office/drawing/2014/main" id="{96288250-0A3F-3D55-B606-5F31B48B33A8}"/>
              </a:ext>
            </a:extLst>
          </p:cNvPr>
          <p:cNvSpPr>
            <a:spLocks noGrp="1"/>
          </p:cNvSpPr>
          <p:nvPr>
            <p:ph idx="1"/>
          </p:nvPr>
        </p:nvSpPr>
        <p:spPr>
          <a:xfrm>
            <a:off x="774923" y="2228004"/>
            <a:ext cx="10653003" cy="4294716"/>
          </a:xfrm>
        </p:spPr>
        <p:txBody>
          <a:bodyPr>
            <a:normAutofit fontScale="92500"/>
          </a:bodyPr>
          <a:lstStyle/>
          <a:p>
            <a:r>
              <a:rPr lang="fr-FR" sz="2800" dirty="0"/>
              <a:t>Saturation des services empêchent le renvoi à des structures considérées comme plus adaptées </a:t>
            </a:r>
            <a:endParaRPr lang="fr-BE" sz="2800" dirty="0"/>
          </a:p>
          <a:p>
            <a:pPr lvl="1"/>
            <a:r>
              <a:rPr lang="fr-BE" sz="2800" dirty="0"/>
              <a:t>Sentiment d’impuissance des travailleurs sociaux </a:t>
            </a:r>
          </a:p>
          <a:p>
            <a:pPr lvl="1"/>
            <a:r>
              <a:rPr lang="fr-BE" sz="2800" dirty="0"/>
              <a:t>Limitation de l’accueil inconditionnel et de bas seuil </a:t>
            </a:r>
          </a:p>
          <a:p>
            <a:r>
              <a:rPr lang="fr-FR" sz="2800" dirty="0"/>
              <a:t>Effet de sélection qui s’opère et qui génère « l’Effet Matthieu » (Damon, 2002) </a:t>
            </a:r>
          </a:p>
          <a:p>
            <a:pPr marL="324000" lvl="1" indent="0">
              <a:buNone/>
            </a:pPr>
            <a:r>
              <a:rPr lang="fr-FR" sz="2600" dirty="0"/>
              <a:t>Quand « les résultats d’un dispositif ou d’une prestation aboutissent à donner plus à ceux qui ont déjà plus, et moins à ceux qui ont déjà moins, alors qu’ils sont ciblés pour bénéficier d’une attention supplémentaire » (Damon, 2002).</a:t>
            </a:r>
          </a:p>
          <a:p>
            <a:pPr marL="324000" lvl="1" indent="0">
              <a:buNone/>
            </a:pPr>
            <a:endParaRPr lang="fr-FR" sz="2600" dirty="0"/>
          </a:p>
        </p:txBody>
      </p:sp>
    </p:spTree>
    <p:extLst>
      <p:ext uri="{BB962C8B-B14F-4D97-AF65-F5344CB8AC3E}">
        <p14:creationId xmlns:p14="http://schemas.microsoft.com/office/powerpoint/2010/main" val="339907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551A20-30C9-6E6C-007D-1AAB6666F71D}"/>
              </a:ext>
            </a:extLst>
          </p:cNvPr>
          <p:cNvSpPr>
            <a:spLocks noGrp="1"/>
          </p:cNvSpPr>
          <p:nvPr>
            <p:ph type="title"/>
          </p:nvPr>
        </p:nvSpPr>
        <p:spPr/>
        <p:txBody>
          <a:bodyPr/>
          <a:lstStyle/>
          <a:p>
            <a:r>
              <a:rPr lang="fr-FR" dirty="0"/>
              <a:t>Quelles solutions ? </a:t>
            </a:r>
            <a:endParaRPr lang="fr-BE" dirty="0"/>
          </a:p>
        </p:txBody>
      </p:sp>
      <p:sp>
        <p:nvSpPr>
          <p:cNvPr id="3" name="Espace réservé du contenu 2">
            <a:extLst>
              <a:ext uri="{FF2B5EF4-FFF2-40B4-BE49-F238E27FC236}">
                <a16:creationId xmlns:a16="http://schemas.microsoft.com/office/drawing/2014/main" id="{238AE177-318A-EA0F-1486-B6906061E770}"/>
              </a:ext>
            </a:extLst>
          </p:cNvPr>
          <p:cNvSpPr>
            <a:spLocks noGrp="1"/>
          </p:cNvSpPr>
          <p:nvPr>
            <p:ph idx="1"/>
          </p:nvPr>
        </p:nvSpPr>
        <p:spPr/>
        <p:txBody>
          <a:bodyPr/>
          <a:lstStyle/>
          <a:p>
            <a:pPr lvl="1">
              <a:buFont typeface="Wingdings" panose="05000000000000000000" pitchFamily="2" charset="2"/>
              <a:buChar char="v"/>
            </a:pPr>
            <a:r>
              <a:rPr lang="fr-FR" sz="3200" dirty="0"/>
              <a:t>Souffrance pour les travailleurs sociaux</a:t>
            </a:r>
          </a:p>
          <a:p>
            <a:pPr lvl="1">
              <a:buFont typeface="Wingdings" panose="05000000000000000000" pitchFamily="2" charset="2"/>
              <a:buChar char="v"/>
            </a:pPr>
            <a:r>
              <a:rPr lang="fr-FR" sz="3200" dirty="0"/>
              <a:t>Pratiques de contournage </a:t>
            </a:r>
          </a:p>
          <a:p>
            <a:pPr lvl="3"/>
            <a:r>
              <a:rPr lang="fr-FR" sz="3000" dirty="0"/>
              <a:t>Flexibilité du cadre selon les besoins de la personne </a:t>
            </a:r>
          </a:p>
          <a:p>
            <a:pPr lvl="3"/>
            <a:r>
              <a:rPr lang="fr-FR" sz="3000" dirty="0"/>
              <a:t>Prise en compte des singularités </a:t>
            </a:r>
            <a:endParaRPr lang="fr-FR" sz="3400" dirty="0"/>
          </a:p>
          <a:p>
            <a:pPr lvl="1"/>
            <a:endParaRPr lang="fr-BE" dirty="0"/>
          </a:p>
        </p:txBody>
      </p:sp>
    </p:spTree>
    <p:extLst>
      <p:ext uri="{BB962C8B-B14F-4D97-AF65-F5344CB8AC3E}">
        <p14:creationId xmlns:p14="http://schemas.microsoft.com/office/powerpoint/2010/main" val="617288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0">
            <a:extLst>
              <a:ext uri="{FF2B5EF4-FFF2-40B4-BE49-F238E27FC236}">
                <a16:creationId xmlns:a16="http://schemas.microsoft.com/office/drawing/2014/main" id="{6798E696-4BBA-46BE-AD86-F7E300B8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8" name="Rectangle 42">
            <a:extLst>
              <a:ext uri="{FF2B5EF4-FFF2-40B4-BE49-F238E27FC236}">
                <a16:creationId xmlns:a16="http://schemas.microsoft.com/office/drawing/2014/main" id="{090B0CA3-C333-4560-9975-E31D1B7B9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re 1">
            <a:extLst>
              <a:ext uri="{FF2B5EF4-FFF2-40B4-BE49-F238E27FC236}">
                <a16:creationId xmlns:a16="http://schemas.microsoft.com/office/drawing/2014/main" id="{E915F10F-FF98-5471-6D6A-7530D5A4F4AA}"/>
              </a:ext>
            </a:extLst>
          </p:cNvPr>
          <p:cNvSpPr>
            <a:spLocks noGrp="1"/>
          </p:cNvSpPr>
          <p:nvPr>
            <p:ph type="title"/>
          </p:nvPr>
        </p:nvSpPr>
        <p:spPr>
          <a:xfrm>
            <a:off x="8369643" y="1037967"/>
            <a:ext cx="3054091" cy="4709131"/>
          </a:xfrm>
        </p:spPr>
        <p:txBody>
          <a:bodyPr anchor="ctr">
            <a:normAutofit/>
          </a:bodyPr>
          <a:lstStyle/>
          <a:p>
            <a:r>
              <a:rPr lang="fr-FR">
                <a:solidFill>
                  <a:srgbClr val="FFFEFF"/>
                </a:solidFill>
              </a:rPr>
              <a:t>Petit retour en arrière </a:t>
            </a:r>
            <a:endParaRPr lang="fr-BE">
              <a:solidFill>
                <a:srgbClr val="FFFEFF"/>
              </a:solidFill>
            </a:endParaRPr>
          </a:p>
        </p:txBody>
      </p:sp>
      <p:graphicFrame>
        <p:nvGraphicFramePr>
          <p:cNvPr id="9" name="Espace réservé du contenu 8">
            <a:extLst>
              <a:ext uri="{FF2B5EF4-FFF2-40B4-BE49-F238E27FC236}">
                <a16:creationId xmlns:a16="http://schemas.microsoft.com/office/drawing/2014/main" id="{47EE701B-0262-CFD0-8740-FE334AAAEC21}"/>
              </a:ext>
            </a:extLst>
          </p:cNvPr>
          <p:cNvGraphicFramePr>
            <a:graphicFrameLocks noGrp="1"/>
          </p:cNvGraphicFramePr>
          <p:nvPr>
            <p:ph idx="1"/>
          </p:nvPr>
        </p:nvGraphicFramePr>
        <p:xfrm>
          <a:off x="486033" y="1037967"/>
          <a:ext cx="7012370" cy="4709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55915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A146B5-516B-B61D-D58A-5BD9069D50FA}"/>
              </a:ext>
            </a:extLst>
          </p:cNvPr>
          <p:cNvSpPr>
            <a:spLocks noGrp="1"/>
          </p:cNvSpPr>
          <p:nvPr>
            <p:ph type="title"/>
          </p:nvPr>
        </p:nvSpPr>
        <p:spPr>
          <a:xfrm>
            <a:off x="581192" y="702156"/>
            <a:ext cx="11029616" cy="1013800"/>
          </a:xfrm>
        </p:spPr>
        <p:txBody>
          <a:bodyPr>
            <a:normAutofit/>
          </a:bodyPr>
          <a:lstStyle/>
          <a:p>
            <a:r>
              <a:rPr lang="fr-FR">
                <a:solidFill>
                  <a:srgbClr val="FFFEFF"/>
                </a:solidFill>
              </a:rPr>
              <a:t>CONTEXTE </a:t>
            </a:r>
            <a:endParaRPr lang="fr-BE">
              <a:solidFill>
                <a:srgbClr val="FFFEFF"/>
              </a:solidFill>
            </a:endParaRPr>
          </a:p>
        </p:txBody>
      </p:sp>
      <p:graphicFrame>
        <p:nvGraphicFramePr>
          <p:cNvPr id="32" name="Espace réservé du contenu 2">
            <a:extLst>
              <a:ext uri="{FF2B5EF4-FFF2-40B4-BE49-F238E27FC236}">
                <a16:creationId xmlns:a16="http://schemas.microsoft.com/office/drawing/2014/main" id="{675AFF50-337D-C8CB-A2AB-20ECCAA70E76}"/>
              </a:ext>
            </a:extLst>
          </p:cNvPr>
          <p:cNvGraphicFramePr/>
          <p:nvPr>
            <p:extLst>
              <p:ext uri="{D42A27DB-BD31-4B8C-83A1-F6EECF244321}">
                <p14:modId xmlns:p14="http://schemas.microsoft.com/office/powerpoint/2010/main" val="2414921888"/>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587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 name="Rectangle 65">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re 1">
            <a:extLst>
              <a:ext uri="{FF2B5EF4-FFF2-40B4-BE49-F238E27FC236}">
                <a16:creationId xmlns:a16="http://schemas.microsoft.com/office/drawing/2014/main" id="{07C31E80-D943-617F-1454-B53E8ED2BB23}"/>
              </a:ext>
            </a:extLst>
          </p:cNvPr>
          <p:cNvSpPr>
            <a:spLocks noGrp="1"/>
          </p:cNvSpPr>
          <p:nvPr>
            <p:ph type="title"/>
          </p:nvPr>
        </p:nvSpPr>
        <p:spPr>
          <a:xfrm>
            <a:off x="746228" y="1073231"/>
            <a:ext cx="3054091" cy="4711539"/>
          </a:xfrm>
        </p:spPr>
        <p:txBody>
          <a:bodyPr anchor="ctr">
            <a:normAutofit/>
          </a:bodyPr>
          <a:lstStyle/>
          <a:p>
            <a:r>
              <a:rPr lang="fr-FR" sz="3200" dirty="0">
                <a:solidFill>
                  <a:schemeClr val="accent1"/>
                </a:solidFill>
              </a:rPr>
              <a:t>Question de recherche</a:t>
            </a:r>
            <a:endParaRPr lang="fr-BE" sz="3200" dirty="0">
              <a:solidFill>
                <a:schemeClr val="accent1"/>
              </a:solidFill>
            </a:endParaRPr>
          </a:p>
        </p:txBody>
      </p:sp>
      <p:sp>
        <p:nvSpPr>
          <p:cNvPr id="68" name="Rectangle 67">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0" name="Rectangle 69">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2" name="Rectangle 71">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4" name="Rectangle 73">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u contenu 2">
            <a:extLst>
              <a:ext uri="{FF2B5EF4-FFF2-40B4-BE49-F238E27FC236}">
                <a16:creationId xmlns:a16="http://schemas.microsoft.com/office/drawing/2014/main" id="{DEBEDA42-F45D-9FE7-D330-31BC5A2A9E63}"/>
              </a:ext>
            </a:extLst>
          </p:cNvPr>
          <p:cNvSpPr>
            <a:spLocks noGrp="1"/>
          </p:cNvSpPr>
          <p:nvPr>
            <p:ph idx="1"/>
          </p:nvPr>
        </p:nvSpPr>
        <p:spPr>
          <a:xfrm>
            <a:off x="4702629" y="1073231"/>
            <a:ext cx="6599582" cy="4711539"/>
          </a:xfrm>
        </p:spPr>
        <p:txBody>
          <a:bodyPr>
            <a:normAutofit/>
          </a:bodyPr>
          <a:lstStyle/>
          <a:p>
            <a:pPr marL="0" indent="0">
              <a:buNone/>
            </a:pPr>
            <a:r>
              <a:rPr lang="fr-FR" sz="20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Comment des dispositifs de sortie du sans-abrisme réputés « collectifs » se distinguent de dispositifs « individuels » dans leur capacité à soutenir la réintégration sociale des personnes à qui </a:t>
            </a:r>
            <a:r>
              <a:rPr lang="fr-FR" sz="2000" i="1" dirty="0">
                <a:solidFill>
                  <a:srgbClr val="FFFFFF"/>
                </a:solidFill>
                <a:latin typeface="Calibri" panose="020F0502020204030204" pitchFamily="34" charset="0"/>
                <a:ea typeface="Calibri" panose="020F0502020204030204" pitchFamily="34" charset="0"/>
                <a:cs typeface="Times New Roman" panose="02020603050405020304" pitchFamily="18" charset="0"/>
              </a:rPr>
              <a:t>ils</a:t>
            </a:r>
            <a:r>
              <a:rPr lang="fr-FR" sz="20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sont destinés ? </a:t>
            </a:r>
            <a:endParaRPr lang="fr-BE" sz="2000" dirty="0">
              <a:solidFill>
                <a:srgbClr val="FFFFFF"/>
              </a:solidFill>
              <a:latin typeface="+mj-lt"/>
            </a:endParaRPr>
          </a:p>
        </p:txBody>
      </p:sp>
    </p:spTree>
    <p:extLst>
      <p:ext uri="{BB962C8B-B14F-4D97-AF65-F5344CB8AC3E}">
        <p14:creationId xmlns:p14="http://schemas.microsoft.com/office/powerpoint/2010/main" val="2726395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a:extLst>
              <a:ext uri="{FF2B5EF4-FFF2-40B4-BE49-F238E27FC236}">
                <a16:creationId xmlns:a16="http://schemas.microsoft.com/office/drawing/2014/main" id="{E5EF426F-DFE1-62A4-9F74-CE345DA3F5CC}"/>
              </a:ext>
            </a:extLst>
          </p:cNvPr>
          <p:cNvGraphicFramePr>
            <a:graphicFrameLocks noGrp="1"/>
          </p:cNvGraphicFramePr>
          <p:nvPr>
            <p:ph idx="1"/>
            <p:extLst>
              <p:ext uri="{D42A27DB-BD31-4B8C-83A1-F6EECF244321}">
                <p14:modId xmlns:p14="http://schemas.microsoft.com/office/powerpoint/2010/main" val="3168996145"/>
              </p:ext>
            </p:extLst>
          </p:nvPr>
        </p:nvGraphicFramePr>
        <p:xfrm>
          <a:off x="774700" y="1005840"/>
          <a:ext cx="10653713" cy="5019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9197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C2132-5568-6799-9F81-F7CAF6C26274}"/>
              </a:ext>
            </a:extLst>
          </p:cNvPr>
          <p:cNvSpPr>
            <a:spLocks noGrp="1"/>
          </p:cNvSpPr>
          <p:nvPr>
            <p:ph type="title"/>
          </p:nvPr>
        </p:nvSpPr>
        <p:spPr/>
        <p:txBody>
          <a:bodyPr/>
          <a:lstStyle/>
          <a:p>
            <a:r>
              <a:rPr lang="fr-FR" dirty="0"/>
              <a:t>Méthodologie - Les dispositifs sur le terrain </a:t>
            </a:r>
            <a:endParaRPr lang="fr-BE" dirty="0"/>
          </a:p>
        </p:txBody>
      </p:sp>
      <p:graphicFrame>
        <p:nvGraphicFramePr>
          <p:cNvPr id="6" name="Espace réservé du contenu 5">
            <a:extLst>
              <a:ext uri="{FF2B5EF4-FFF2-40B4-BE49-F238E27FC236}">
                <a16:creationId xmlns:a16="http://schemas.microsoft.com/office/drawing/2014/main" id="{6E9480A0-8665-4E7A-305D-94EA98E6D7B0}"/>
              </a:ext>
            </a:extLst>
          </p:cNvPr>
          <p:cNvGraphicFramePr>
            <a:graphicFrameLocks noGrp="1"/>
          </p:cNvGraphicFramePr>
          <p:nvPr>
            <p:ph idx="1"/>
            <p:extLst>
              <p:ext uri="{D42A27DB-BD31-4B8C-83A1-F6EECF244321}">
                <p14:modId xmlns:p14="http://schemas.microsoft.com/office/powerpoint/2010/main" val="693960990"/>
              </p:ext>
            </p:extLst>
          </p:nvPr>
        </p:nvGraphicFramePr>
        <p:xfrm>
          <a:off x="774923" y="2228004"/>
          <a:ext cx="10653003" cy="36307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139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F28DDD-9641-43BA-944D-79B068705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B19522C-1F2B-02A9-0AA4-B8CB43961772}"/>
              </a:ext>
            </a:extLst>
          </p:cNvPr>
          <p:cNvSpPr>
            <a:spLocks noGrp="1"/>
          </p:cNvSpPr>
          <p:nvPr>
            <p:ph type="title"/>
          </p:nvPr>
        </p:nvSpPr>
        <p:spPr>
          <a:xfrm>
            <a:off x="746228" y="1037967"/>
            <a:ext cx="3054091" cy="4709131"/>
          </a:xfrm>
        </p:spPr>
        <p:txBody>
          <a:bodyPr anchor="ctr">
            <a:normAutofit/>
          </a:bodyPr>
          <a:lstStyle/>
          <a:p>
            <a:r>
              <a:rPr lang="fr-FR">
                <a:solidFill>
                  <a:schemeClr val="accent1"/>
                </a:solidFill>
              </a:rPr>
              <a:t>Littérature : premiers enjeux identifiés </a:t>
            </a:r>
            <a:endParaRPr lang="fr-BE">
              <a:solidFill>
                <a:schemeClr val="accent1"/>
              </a:solidFill>
            </a:endParaRPr>
          </a:p>
        </p:txBody>
      </p:sp>
      <p:sp>
        <p:nvSpPr>
          <p:cNvPr id="16" name="Rectangle 10">
            <a:extLst>
              <a:ext uri="{FF2B5EF4-FFF2-40B4-BE49-F238E27FC236}">
                <a16:creationId xmlns:a16="http://schemas.microsoft.com/office/drawing/2014/main" id="{32AA2954-062E-4B72-A97B-0B066FB15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2">
            <a:extLst>
              <a:ext uri="{FF2B5EF4-FFF2-40B4-BE49-F238E27FC236}">
                <a16:creationId xmlns:a16="http://schemas.microsoft.com/office/drawing/2014/main" id="{10CA29A6-E0B1-40CD-ADF7-7B8E932A3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8DD5F866-AD72-475A-B6C6-54E4577D4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C02BAD4C-6EA9-4F10-92D4-A1C8C53DA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9" name="Espace réservé du contenu 2">
            <a:extLst>
              <a:ext uri="{FF2B5EF4-FFF2-40B4-BE49-F238E27FC236}">
                <a16:creationId xmlns:a16="http://schemas.microsoft.com/office/drawing/2014/main" id="{24AA9DE5-D697-5677-2985-B4E2F195DADC}"/>
              </a:ext>
            </a:extLst>
          </p:cNvPr>
          <p:cNvGraphicFramePr>
            <a:graphicFrameLocks noGrp="1"/>
          </p:cNvGraphicFramePr>
          <p:nvPr>
            <p:ph idx="1"/>
            <p:extLst>
              <p:ext uri="{D42A27DB-BD31-4B8C-83A1-F6EECF244321}">
                <p14:modId xmlns:p14="http://schemas.microsoft.com/office/powerpoint/2010/main" val="1386638708"/>
              </p:ext>
            </p:extLst>
          </p:nvPr>
        </p:nvGraphicFramePr>
        <p:xfrm>
          <a:off x="4598438" y="1037967"/>
          <a:ext cx="7012370" cy="4709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43874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590956-3662-1F80-0341-37FC6FB9AF46}"/>
              </a:ext>
            </a:extLst>
          </p:cNvPr>
          <p:cNvSpPr>
            <a:spLocks noGrp="1"/>
          </p:cNvSpPr>
          <p:nvPr>
            <p:ph type="title"/>
          </p:nvPr>
        </p:nvSpPr>
        <p:spPr>
          <a:xfrm>
            <a:off x="581192" y="702156"/>
            <a:ext cx="11029616" cy="1013800"/>
          </a:xfrm>
        </p:spPr>
        <p:txBody>
          <a:bodyPr>
            <a:normAutofit/>
          </a:bodyPr>
          <a:lstStyle/>
          <a:p>
            <a:r>
              <a:rPr lang="fr-FR">
                <a:solidFill>
                  <a:srgbClr val="FFFEFF"/>
                </a:solidFill>
              </a:rPr>
              <a:t>Données des terrains </a:t>
            </a:r>
            <a:endParaRPr lang="fr-BE">
              <a:solidFill>
                <a:srgbClr val="FFFEFF"/>
              </a:solidFill>
            </a:endParaRPr>
          </a:p>
        </p:txBody>
      </p:sp>
      <p:graphicFrame>
        <p:nvGraphicFramePr>
          <p:cNvPr id="5" name="Espace réservé du contenu 2">
            <a:extLst>
              <a:ext uri="{FF2B5EF4-FFF2-40B4-BE49-F238E27FC236}">
                <a16:creationId xmlns:a16="http://schemas.microsoft.com/office/drawing/2014/main" id="{99115A47-458D-330F-4496-B0C75B42C2C1}"/>
              </a:ext>
            </a:extLst>
          </p:cNvPr>
          <p:cNvGraphicFramePr>
            <a:graphicFrameLocks noGrp="1"/>
          </p:cNvGraphicFramePr>
          <p:nvPr>
            <p:ph idx="1"/>
            <p:extLst>
              <p:ext uri="{D42A27DB-BD31-4B8C-83A1-F6EECF244321}">
                <p14:modId xmlns:p14="http://schemas.microsoft.com/office/powerpoint/2010/main" val="38559267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6380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A30A08-0F3C-BC0B-2E4A-A32B13C2A9E3}"/>
              </a:ext>
            </a:extLst>
          </p:cNvPr>
          <p:cNvSpPr>
            <a:spLocks noGrp="1"/>
          </p:cNvSpPr>
          <p:nvPr>
            <p:ph type="title"/>
          </p:nvPr>
        </p:nvSpPr>
        <p:spPr/>
        <p:txBody>
          <a:bodyPr/>
          <a:lstStyle/>
          <a:p>
            <a:r>
              <a:rPr lang="fr-FR" dirty="0"/>
              <a:t>Enjeux en termes d’accessibilité à la maison d’accueil </a:t>
            </a:r>
            <a:endParaRPr lang="fr-BE" dirty="0"/>
          </a:p>
        </p:txBody>
      </p:sp>
      <p:sp>
        <p:nvSpPr>
          <p:cNvPr id="3" name="Espace réservé du contenu 2">
            <a:extLst>
              <a:ext uri="{FF2B5EF4-FFF2-40B4-BE49-F238E27FC236}">
                <a16:creationId xmlns:a16="http://schemas.microsoft.com/office/drawing/2014/main" id="{946BF4AA-E156-D7F8-E7A9-318598F42549}"/>
              </a:ext>
            </a:extLst>
          </p:cNvPr>
          <p:cNvSpPr>
            <a:spLocks noGrp="1"/>
          </p:cNvSpPr>
          <p:nvPr>
            <p:ph idx="1"/>
          </p:nvPr>
        </p:nvSpPr>
        <p:spPr>
          <a:xfrm>
            <a:off x="774923" y="2228004"/>
            <a:ext cx="10653003" cy="4325196"/>
          </a:xfrm>
        </p:spPr>
        <p:txBody>
          <a:bodyPr>
            <a:normAutofit lnSpcReduction="10000"/>
          </a:bodyPr>
          <a:lstStyle/>
          <a:p>
            <a:pPr marL="0" indent="0">
              <a:buNone/>
            </a:pPr>
            <a:r>
              <a:rPr lang="fr-FR" sz="3000" dirty="0"/>
              <a:t>Admission dans la maison d’accueil peut être mise à mal pour plusieurs raisons : </a:t>
            </a:r>
          </a:p>
          <a:p>
            <a:pPr>
              <a:buFont typeface="Wingdings" panose="05000000000000000000" pitchFamily="2" charset="2"/>
              <a:buChar char="v"/>
            </a:pPr>
            <a:r>
              <a:rPr lang="fr-FR" sz="3000" dirty="0"/>
              <a:t>Santé mentale, assuétudes, consommation, problématiques lourdes</a:t>
            </a:r>
          </a:p>
          <a:p>
            <a:pPr>
              <a:buFont typeface="Wingdings" panose="05000000000000000000" pitchFamily="2" charset="2"/>
              <a:buChar char="v"/>
            </a:pPr>
            <a:r>
              <a:rPr lang="fr-FR" sz="3000" dirty="0"/>
              <a:t>Quota maximum ?  </a:t>
            </a:r>
          </a:p>
          <a:p>
            <a:pPr lvl="1">
              <a:buFont typeface="Arial" panose="020B0604020202020204" pitchFamily="34" charset="0"/>
              <a:buChar char="•"/>
            </a:pPr>
            <a:r>
              <a:rPr lang="fr-FR" sz="2400" dirty="0"/>
              <a:t>Risque d’influence </a:t>
            </a:r>
          </a:p>
          <a:p>
            <a:pPr lvl="1">
              <a:buFont typeface="Arial" panose="020B0604020202020204" pitchFamily="34" charset="0"/>
              <a:buChar char="•"/>
            </a:pPr>
            <a:r>
              <a:rPr lang="fr-FR" sz="2400" dirty="0"/>
              <a:t>Temps </a:t>
            </a:r>
          </a:p>
          <a:p>
            <a:pPr lvl="1">
              <a:buFont typeface="Arial" panose="020B0604020202020204" pitchFamily="34" charset="0"/>
              <a:buChar char="•"/>
            </a:pPr>
            <a:r>
              <a:rPr lang="fr-FR" sz="2400" dirty="0"/>
              <a:t>Pas adapté, trop complexe</a:t>
            </a:r>
          </a:p>
          <a:p>
            <a:pPr>
              <a:buFont typeface="Arial" panose="020B0604020202020204" pitchFamily="34" charset="0"/>
              <a:buChar char="•"/>
            </a:pPr>
            <a:endParaRPr lang="fr-FR" dirty="0"/>
          </a:p>
          <a:p>
            <a:pPr>
              <a:buFont typeface="Wingdings" panose="05000000000000000000" pitchFamily="2" charset="2"/>
              <a:buChar char="v"/>
            </a:pPr>
            <a:endParaRPr lang="fr-FR" dirty="0"/>
          </a:p>
        </p:txBody>
      </p:sp>
    </p:spTree>
    <p:extLst>
      <p:ext uri="{BB962C8B-B14F-4D97-AF65-F5344CB8AC3E}">
        <p14:creationId xmlns:p14="http://schemas.microsoft.com/office/powerpoint/2010/main" val="1903860376"/>
      </p:ext>
    </p:extLst>
  </p:cSld>
  <p:clrMapOvr>
    <a:masterClrMapping/>
  </p:clrMapOvr>
</p:sld>
</file>

<file path=ppt/theme/theme1.xml><?xml version="1.0" encoding="utf-8"?>
<a:theme xmlns:a="http://schemas.openxmlformats.org/drawingml/2006/main" name="Dividende">
  <a:themeElements>
    <a:clrScheme name="Palissad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2A7D353B8DA544BCC7548CF1D1F10A" ma:contentTypeVersion="15" ma:contentTypeDescription="Crée un document." ma:contentTypeScope="" ma:versionID="65b076e9cb2ffa3710b9d993c82d1df2">
  <xsd:schema xmlns:xsd="http://www.w3.org/2001/XMLSchema" xmlns:xs="http://www.w3.org/2001/XMLSchema" xmlns:p="http://schemas.microsoft.com/office/2006/metadata/properties" xmlns:ns3="fda53bd6-2a61-402c-a1e2-e4679e226ef1" xmlns:ns4="536ec798-b40c-493e-bd8a-9bd171a245a6" targetNamespace="http://schemas.microsoft.com/office/2006/metadata/properties" ma:root="true" ma:fieldsID="7686e1cb978fc3f54ff2e9faa95f949b" ns3:_="" ns4:_="">
    <xsd:import namespace="fda53bd6-2a61-402c-a1e2-e4679e226ef1"/>
    <xsd:import namespace="536ec798-b40c-493e-bd8a-9bd171a245a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OCR" minOccurs="0"/>
                <xsd:element ref="ns4:MediaServiceGenerationTime" minOccurs="0"/>
                <xsd:element ref="ns4:MediaServiceEventHashCode" minOccurs="0"/>
                <xsd:element ref="ns4:MediaServiceObjectDetectorVersions" minOccurs="0"/>
                <xsd:element ref="ns4:_activity" minOccurs="0"/>
                <xsd:element ref="ns4:MediaServiceSearchPropertie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a53bd6-2a61-402c-a1e2-e4679e226ef1"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6ec798-b40c-493e-bd8a-9bd171a245a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36ec798-b40c-493e-bd8a-9bd171a245a6" xsi:nil="true"/>
  </documentManagement>
</p:properties>
</file>

<file path=customXml/itemProps1.xml><?xml version="1.0" encoding="utf-8"?>
<ds:datastoreItem xmlns:ds="http://schemas.openxmlformats.org/officeDocument/2006/customXml" ds:itemID="{43F4359C-8D20-4E18-B532-BA793D13EF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a53bd6-2a61-402c-a1e2-e4679e226ef1"/>
    <ds:schemaRef ds:uri="536ec798-b40c-493e-bd8a-9bd171a245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B62D14-8D86-4599-96E4-CACC46E03014}">
  <ds:schemaRefs>
    <ds:schemaRef ds:uri="http://schemas.microsoft.com/sharepoint/v3/contenttype/forms"/>
  </ds:schemaRefs>
</ds:datastoreItem>
</file>

<file path=customXml/itemProps3.xml><?xml version="1.0" encoding="utf-8"?>
<ds:datastoreItem xmlns:ds="http://schemas.openxmlformats.org/officeDocument/2006/customXml" ds:itemID="{6BFB2EC5-A48E-497E-A00E-3A5BB3761AB3}">
  <ds:schemaRefs>
    <ds:schemaRef ds:uri="http://www.w3.org/XML/1998/namespace"/>
    <ds:schemaRef ds:uri="http://purl.org/dc/dcmitype/"/>
    <ds:schemaRef ds:uri="http://purl.org/dc/elements/1.1/"/>
    <ds:schemaRef ds:uri="http://schemas.microsoft.com/office/2006/metadata/properties"/>
    <ds:schemaRef ds:uri="http://schemas.microsoft.com/office/infopath/2007/PartnerControls"/>
    <ds:schemaRef ds:uri="fda53bd6-2a61-402c-a1e2-e4679e226ef1"/>
    <ds:schemaRef ds:uri="http://purl.org/dc/terms/"/>
    <ds:schemaRef ds:uri="http://schemas.microsoft.com/office/2006/documentManagement/types"/>
    <ds:schemaRef ds:uri="http://schemas.openxmlformats.org/package/2006/metadata/core-properties"/>
    <ds:schemaRef ds:uri="536ec798-b40c-493e-bd8a-9bd171a245a6"/>
  </ds:schemaRefs>
</ds:datastoreItem>
</file>

<file path=docProps/app.xml><?xml version="1.0" encoding="utf-8"?>
<Properties xmlns="http://schemas.openxmlformats.org/officeDocument/2006/extended-properties" xmlns:vt="http://schemas.openxmlformats.org/officeDocument/2006/docPropsVTypes">
  <TotalTime>475</TotalTime>
  <Words>3039</Words>
  <Application>Microsoft Office PowerPoint</Application>
  <PresentationFormat>Grand écran</PresentationFormat>
  <Paragraphs>144</Paragraphs>
  <Slides>15</Slides>
  <Notes>14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Arial</vt:lpstr>
      <vt:lpstr>Calibri</vt:lpstr>
      <vt:lpstr>Calibri Light</vt:lpstr>
      <vt:lpstr>Cambria</vt:lpstr>
      <vt:lpstr>Gill Sans MT</vt:lpstr>
      <vt:lpstr>Times New Roman</vt:lpstr>
      <vt:lpstr>Wingdings</vt:lpstr>
      <vt:lpstr>Wingdings 2</vt:lpstr>
      <vt:lpstr>Dividende</vt:lpstr>
      <vt:lpstr>L'accès aux structures d'aide aux personnes sans-abris : Tensions entre collectif et prise en charge individuelle</vt:lpstr>
      <vt:lpstr>Petit retour en arrière </vt:lpstr>
      <vt:lpstr>CONTEXTE </vt:lpstr>
      <vt:lpstr>Question de recherche</vt:lpstr>
      <vt:lpstr>Présentation PowerPoint</vt:lpstr>
      <vt:lpstr>Méthodologie - Les dispositifs sur le terrain </vt:lpstr>
      <vt:lpstr>Littérature : premiers enjeux identifiés </vt:lpstr>
      <vt:lpstr>Données des terrains </vt:lpstr>
      <vt:lpstr>Enjeux en termes d’accessibilité à la maison d’accueil </vt:lpstr>
      <vt:lpstr>Enjeux en termes de renvoi de la maison d’accueil </vt:lpstr>
      <vt:lpstr>Enjeux en termes de renvoi de la maison d’accueil </vt:lpstr>
      <vt:lpstr>Enjeux en termes de renvoi de la maison d’accueil </vt:lpstr>
      <vt:lpstr>Enjeu de l’adaptabilite et de la spécialisation </vt:lpstr>
      <vt:lpstr>Effet mathieu</vt:lpstr>
      <vt:lpstr>Quelles solutions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L'accès aux structures d'aide aux personnes sans-abris : Tensions entre collectif et prise en charge individuelle</dc:title>
  <dc:creator>Josepha Moriau</dc:creator>
  <cp:lastModifiedBy>Josepha Moriau</cp:lastModifiedBy>
  <cp:revision>8</cp:revision>
  <dcterms:created xsi:type="dcterms:W3CDTF">2024-04-25T09:35:22Z</dcterms:created>
  <dcterms:modified xsi:type="dcterms:W3CDTF">2024-04-25T17:31:12Z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0x010100432A7D353B8DA544BCC7548CF1D1F10A</vt:lpwstr>
  </property>
</Properties>
</file>