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4" r:id="rId5"/>
    <p:sldId id="267" r:id="rId6"/>
    <p:sldId id="268" r:id="rId7"/>
    <p:sldId id="269" r:id="rId8"/>
    <p:sldId id="258" r:id="rId9"/>
    <p:sldId id="266" r:id="rId10"/>
    <p:sldId id="265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57" autoAdjust="0"/>
    <p:restoredTop sz="94660"/>
  </p:normalViewPr>
  <p:slideViewPr>
    <p:cSldViewPr snapToGrid="0">
      <p:cViewPr varScale="1">
        <p:scale>
          <a:sx n="76" d="100"/>
          <a:sy n="76" d="100"/>
        </p:scale>
        <p:origin x="58" y="3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1061EE-26EF-CBCD-2944-417A2B7D7A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72BC3F1-6F69-9BA0-C4B1-EC6B6D8873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5F78043-DAC0-F257-AD5A-6A98CD754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A1FEC-A3D2-4788-90EF-D8122900DA07}" type="datetimeFigureOut">
              <a:rPr lang="fr-BE" smtClean="0"/>
              <a:t>03-04-26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F1ADFC4-B168-C710-7431-8F2509126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FF367DB-91DB-BA52-5D81-BC329F26C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FB019-0777-45D9-A712-B98D73F1693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04608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6AAAD5-A320-B8F7-58B3-BB4601151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282D24F-4A34-E90A-2620-D60F063BA2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5AB63D4-CE05-EF7B-69AF-C98EB1BF6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A1FEC-A3D2-4788-90EF-D8122900DA07}" type="datetimeFigureOut">
              <a:rPr lang="fr-BE" smtClean="0"/>
              <a:t>03-04-26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97250C7-ED57-7B0B-E548-E93AEF5DF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84B7B5B-4283-9613-492D-64916E330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FB019-0777-45D9-A712-B98D73F1693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23815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ADCF3662-8E26-A118-1939-CCBAB76DB0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42EAD28-F66B-AFDD-EAC7-D0296E86E8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1D2F7BD-29A6-47E6-1499-10E174020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A1FEC-A3D2-4788-90EF-D8122900DA07}" type="datetimeFigureOut">
              <a:rPr lang="fr-BE" smtClean="0"/>
              <a:t>03-04-26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1751FA0-A809-8C13-868B-B35561483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E84F9C7-CC05-E8DD-FBC9-75670B2CB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FB019-0777-45D9-A712-B98D73F1693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56153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629BEF-A312-8ED1-E8C6-3D81066BE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7D2B4A6-E631-CF81-7F09-34BD155CA0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EBE2334-C5FB-71E1-FEA6-BE1B6BF5C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A1FEC-A3D2-4788-90EF-D8122900DA07}" type="datetimeFigureOut">
              <a:rPr lang="fr-BE" smtClean="0"/>
              <a:t>03-04-26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7592D3C-7060-DD78-56C9-55B664E3A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CFF4449-21D5-ABF6-459B-F6346CD5C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FB019-0777-45D9-A712-B98D73F1693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03430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D89E52-17A0-0104-CB15-0B8B92EF0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B3DB6E8-270B-90A2-34B9-13CBAFA32A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EA2E805-BBDC-6B00-A91D-1F986DB70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A1FEC-A3D2-4788-90EF-D8122900DA07}" type="datetimeFigureOut">
              <a:rPr lang="fr-BE" smtClean="0"/>
              <a:t>03-04-26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0CF4461-43C0-F5AB-8533-3411DFF80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CF17C91-F5F6-1F79-067F-A4E6F4DAC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FB019-0777-45D9-A712-B98D73F1693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53742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2D11EA-49A8-72ED-DB5A-DC716929C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B8C5601-7191-7324-0E1E-FE2AB67CCB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38E2718-6177-BD1A-EDFB-16A4197DF9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9E1A169-EA5B-0E03-D0C9-18BE2EAA8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A1FEC-A3D2-4788-90EF-D8122900DA07}" type="datetimeFigureOut">
              <a:rPr lang="fr-BE" smtClean="0"/>
              <a:t>03-04-26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DE5ED85-0EE8-33DC-8764-E49DD93D0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19AEA75-A140-2B69-E3BA-9C7D1BCBF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FB019-0777-45D9-A712-B98D73F1693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01614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0B34A9-06DF-2BAA-D12A-3555C5F32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2BC4D8A-2DE9-2CA4-3C12-4BA8B3EF5A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D9011C3-2241-9A40-61FB-D5078C1AFA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33AC83A-2581-AC9E-1848-593FD05BAC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EB7F226-DC1B-81CB-5F87-0FEBD2B98B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D66E87D-3A74-3BBE-9136-AA3A3D332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A1FEC-A3D2-4788-90EF-D8122900DA07}" type="datetimeFigureOut">
              <a:rPr lang="fr-BE" smtClean="0"/>
              <a:t>03-04-26</a:t>
            </a:fld>
            <a:endParaRPr lang="fr-BE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E73AFB96-40F7-C173-D994-80BF83C33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9B1AF83-749B-C042-B69E-A1361E02D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FB019-0777-45D9-A712-B98D73F1693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12472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899CF7-4B37-6576-14BB-9A6503611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77DD82F-C22B-9206-EC5E-FAA352FF4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A1FEC-A3D2-4788-90EF-D8122900DA07}" type="datetimeFigureOut">
              <a:rPr lang="fr-BE" smtClean="0"/>
              <a:t>03-04-26</a:t>
            </a:fld>
            <a:endParaRPr lang="fr-BE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12C7534-5739-38A2-5EE3-196C93EE0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BE60070-FA05-5D58-6CF2-514508397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FB019-0777-45D9-A712-B98D73F1693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47877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1A145CE-C7CE-16CA-0B3C-A38F9E6B3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A1FEC-A3D2-4788-90EF-D8122900DA07}" type="datetimeFigureOut">
              <a:rPr lang="fr-BE" smtClean="0"/>
              <a:t>03-04-26</a:t>
            </a:fld>
            <a:endParaRPr lang="fr-BE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B7E3BE6-E1EE-CB50-8D25-9157C1EA9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24DF0BF-0FEE-E8F5-2E8F-7C39C56B2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FB019-0777-45D9-A712-B98D73F1693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96948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66C3074-8F4D-AE5E-064D-2A39C449D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66D7911-BCE2-3ED7-7999-12E47327E7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532D319-BBD2-034E-F765-B609CE7653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1C9B5E5-D05B-A161-7150-20D0D242A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A1FEC-A3D2-4788-90EF-D8122900DA07}" type="datetimeFigureOut">
              <a:rPr lang="fr-BE" smtClean="0"/>
              <a:t>03-04-26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859B1AF-ACBA-F967-4851-6539673C0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592D89B-F516-E127-0E9D-012DC8287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FB019-0777-45D9-A712-B98D73F1693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01646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87E0B4-ECBE-9633-7470-30C9645A3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08498F6B-F6CE-6E51-41C9-8DFA92719E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ED46B0E-28E6-47A1-97BB-C20395FC99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4AD5E0F-1019-98AA-C2D4-EBEF834AC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A1FEC-A3D2-4788-90EF-D8122900DA07}" type="datetimeFigureOut">
              <a:rPr lang="fr-BE" smtClean="0"/>
              <a:t>03-04-26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AA96092-AB3E-F4E9-F27D-9C6AF8FC0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9D56F53-D554-7F08-5FCA-EE5BE7069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FB019-0777-45D9-A712-B98D73F1693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35463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CE3E007-FE31-5CD4-8CAE-E9EBD8DAE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E7DB669-C806-4FCD-4068-A8E8B11BD6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B32FE88-F997-E2B4-F6E5-32C8A81497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FA1FEC-A3D2-4788-90EF-D8122900DA07}" type="datetimeFigureOut">
              <a:rPr lang="fr-BE" smtClean="0"/>
              <a:t>03-04-26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780105C-723E-AE50-31B6-1EEDAF297B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9C8EE6E-582C-053F-BA9A-B68C53DD8C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0CFB019-0777-45D9-A712-B98D73F1693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87201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B62B20-9F61-48C1-5F22-81560465BE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A84D87F-80E4-AC5D-2F57-766196C44A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4DC13A1-6545-4774-C228-4563DA1F48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8101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ACC9461-D3F5-8845-90A7-B93C534BF7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A51A0227-072A-4F5F-928C-E2C3E5CCD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1151F83-FDB8-5F6E-3D6C-AECB3E871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4440365"/>
            <a:ext cx="4245864" cy="172269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b="1" dirty="0">
                <a:solidFill>
                  <a:schemeClr val="accent3"/>
                </a:solidFill>
              </a:rPr>
              <a:t>Conclusion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87CE56F-FAC9-9DE4-F86F-D62B900F1B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96" y="744792"/>
            <a:ext cx="5471160" cy="3077527"/>
          </a:xfrm>
          <a:prstGeom prst="rect">
            <a:avLst/>
          </a:prstGeom>
        </p:spPr>
      </p:pic>
      <p:pic>
        <p:nvPicPr>
          <p:cNvPr id="4098" name="Picture 2" descr="Working Together to End Homelessness in Europe | FEANTSA">
            <a:extLst>
              <a:ext uri="{FF2B5EF4-FFF2-40B4-BE49-F238E27FC236}">
                <a16:creationId xmlns:a16="http://schemas.microsoft.com/office/drawing/2014/main" id="{CCAF1CF8-8142-21C0-10D4-A7C31B8961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54496" y="936282"/>
            <a:ext cx="5471160" cy="2694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5" name="sketchy line">
            <a:extLst>
              <a:ext uri="{FF2B5EF4-FFF2-40B4-BE49-F238E27FC236}">
                <a16:creationId xmlns:a16="http://schemas.microsoft.com/office/drawing/2014/main" id="{35D99776-4B38-47DF-A302-11AD9AF87A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337304" y="5292566"/>
            <a:ext cx="1554480" cy="18288"/>
          </a:xfrm>
          <a:custGeom>
            <a:avLst/>
            <a:gdLst>
              <a:gd name="csX0" fmla="*/ 0 w 1554480"/>
              <a:gd name="csY0" fmla="*/ 0 h 18288"/>
              <a:gd name="csX1" fmla="*/ 549250 w 1554480"/>
              <a:gd name="csY1" fmla="*/ 0 h 18288"/>
              <a:gd name="csX2" fmla="*/ 1082954 w 1554480"/>
              <a:gd name="csY2" fmla="*/ 0 h 18288"/>
              <a:gd name="csX3" fmla="*/ 1554480 w 1554480"/>
              <a:gd name="csY3" fmla="*/ 0 h 18288"/>
              <a:gd name="csX4" fmla="*/ 1554480 w 1554480"/>
              <a:gd name="csY4" fmla="*/ 18288 h 18288"/>
              <a:gd name="csX5" fmla="*/ 1067410 w 1554480"/>
              <a:gd name="csY5" fmla="*/ 18288 h 18288"/>
              <a:gd name="csX6" fmla="*/ 549250 w 1554480"/>
              <a:gd name="csY6" fmla="*/ 18288 h 18288"/>
              <a:gd name="csX7" fmla="*/ 0 w 1554480"/>
              <a:gd name="csY7" fmla="*/ 18288 h 18288"/>
              <a:gd name="csX8" fmla="*/ 0 w 1554480"/>
              <a:gd name="csY8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3477956-AF35-B3A7-86E5-3C0E204362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3999" y="4440365"/>
            <a:ext cx="6214871" cy="172269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fontAlgn="base">
              <a:buNone/>
            </a:pPr>
            <a:r>
              <a:rPr lang="fr-FR" sz="2200"/>
              <a:t>par </a:t>
            </a:r>
            <a:r>
              <a:rPr lang="fr-FR" sz="2200" b="1"/>
              <a:t>Freek Spinnewijn</a:t>
            </a:r>
            <a:r>
              <a:rPr lang="fr-FR" sz="2200"/>
              <a:t>, directeur de la FEANTSA</a:t>
            </a:r>
          </a:p>
        </p:txBody>
      </p:sp>
    </p:spTree>
    <p:extLst>
      <p:ext uri="{BB962C8B-B14F-4D97-AF65-F5344CB8AC3E}">
        <p14:creationId xmlns:p14="http://schemas.microsoft.com/office/powerpoint/2010/main" val="3482479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836F24-FCAF-A73C-E0DE-5DE8988218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3DE1AE-30FF-09B8-2104-D82D6CC45C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D7B5919-3DD9-B0C7-7B19-C3D5702346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BD49FD3-2235-21F7-4B81-019C7D9DA6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026AFFA5-E4D7-DB1A-049D-BD333D7437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5D86525F-983F-4FD6-01E1-FF852CA3C6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A43E6068-2033-0225-72EB-963660C34C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073F61AB-6134-F211-5CA5-8B7372D23BF7}"/>
              </a:ext>
            </a:extLst>
          </p:cNvPr>
          <p:cNvSpPr txBox="1"/>
          <p:nvPr/>
        </p:nvSpPr>
        <p:spPr>
          <a:xfrm>
            <a:off x="1258147" y="1244457"/>
            <a:ext cx="994664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accent3"/>
                </a:solidFill>
              </a:rPr>
              <a:t>Programme de la matinée</a:t>
            </a:r>
          </a:p>
          <a:p>
            <a:pPr fontAlgn="base"/>
            <a:r>
              <a:rPr lang="fr-FR" b="1" dirty="0">
                <a:solidFill>
                  <a:schemeClr val="accent3"/>
                </a:solidFill>
              </a:rPr>
              <a:t>Introduction</a:t>
            </a:r>
            <a:r>
              <a:rPr lang="fr-FR" dirty="0"/>
              <a:t> (9h30 – 9h50) par Henri Damas, directeur de la maison d’accueil l’Espoir à Cuesmes</a:t>
            </a:r>
          </a:p>
          <a:p>
            <a:pPr fontAlgn="base"/>
            <a:endParaRPr lang="fr-FR" dirty="0"/>
          </a:p>
          <a:p>
            <a:pPr fontAlgn="base"/>
            <a:r>
              <a:rPr lang="fr-FR" b="1" dirty="0">
                <a:solidFill>
                  <a:schemeClr val="accent3"/>
                </a:solidFill>
              </a:rPr>
              <a:t>Présentation de la stratégie de sortie du sans-abrisme de la Région wallonne </a:t>
            </a:r>
            <a:r>
              <a:rPr lang="fr-FR" dirty="0"/>
              <a:t>(9h50-10h15)</a:t>
            </a:r>
          </a:p>
          <a:p>
            <a:pPr fontAlgn="base"/>
            <a:r>
              <a:rPr lang="fr-FR" dirty="0"/>
              <a:t>Par Emeline </a:t>
            </a:r>
            <a:r>
              <a:rPr lang="fr-FR" dirty="0" err="1"/>
              <a:t>Legrain</a:t>
            </a:r>
            <a:r>
              <a:rPr lang="fr-FR" dirty="0"/>
              <a:t> et Rosine </a:t>
            </a:r>
            <a:r>
              <a:rPr lang="fr-FR" dirty="0" err="1"/>
              <a:t>Herlemont</a:t>
            </a:r>
            <a:r>
              <a:rPr lang="fr-FR" dirty="0"/>
              <a:t> de l’Observatoire wallon du sans-abrisme</a:t>
            </a:r>
          </a:p>
          <a:p>
            <a:pPr fontAlgn="base"/>
            <a:endParaRPr lang="fr-FR" b="1" dirty="0"/>
          </a:p>
          <a:p>
            <a:pPr fontAlgn="base"/>
            <a:r>
              <a:rPr lang="fr-FR" b="1" dirty="0">
                <a:solidFill>
                  <a:schemeClr val="accent3"/>
                </a:solidFill>
              </a:rPr>
              <a:t>Stratégie de sortie du sans-abrisme et vécu de terrain </a:t>
            </a:r>
            <a:r>
              <a:rPr lang="fr-FR" dirty="0"/>
              <a:t>(10h15– 10h40)  </a:t>
            </a:r>
          </a:p>
          <a:p>
            <a:pPr fontAlgn="base"/>
            <a:r>
              <a:rPr lang="fr-FR" dirty="0"/>
              <a:t>Témoignages d’Ingrid </a:t>
            </a:r>
            <a:r>
              <a:rPr lang="fr-FR" dirty="0" err="1"/>
              <a:t>Iachini</a:t>
            </a:r>
            <a:r>
              <a:rPr lang="fr-FR" dirty="0"/>
              <a:t> directrice de la maison d’accueil de </a:t>
            </a:r>
            <a:r>
              <a:rPr lang="fr-FR" dirty="0" err="1"/>
              <a:t>Banalbois</a:t>
            </a:r>
            <a:endParaRPr lang="fr-FR" dirty="0"/>
          </a:p>
          <a:p>
            <a:pPr fontAlgn="base"/>
            <a:endParaRPr lang="fr-FR" b="1" dirty="0"/>
          </a:p>
          <a:p>
            <a:pPr fontAlgn="base"/>
            <a:r>
              <a:rPr lang="fr-FR" b="1" dirty="0">
                <a:solidFill>
                  <a:schemeClr val="accent3"/>
                </a:solidFill>
              </a:rPr>
              <a:t>Pause-café</a:t>
            </a:r>
            <a:r>
              <a:rPr lang="fr-FR" b="1" dirty="0"/>
              <a:t> </a:t>
            </a:r>
            <a:r>
              <a:rPr lang="fr-FR" dirty="0"/>
              <a:t>(10h40-11h00) </a:t>
            </a:r>
          </a:p>
          <a:p>
            <a:pPr fontAlgn="base"/>
            <a:endParaRPr lang="fr-FR" dirty="0"/>
          </a:p>
          <a:p>
            <a:pPr fontAlgn="base"/>
            <a:r>
              <a:rPr lang="fr-FR" b="1" dirty="0">
                <a:solidFill>
                  <a:schemeClr val="accent3"/>
                </a:solidFill>
              </a:rPr>
              <a:t>Table ronde : Regards croisés des secteurs impliqués dans la stratégie de sortie du sans-abrisme</a:t>
            </a:r>
            <a:r>
              <a:rPr lang="fr-FR" dirty="0">
                <a:solidFill>
                  <a:schemeClr val="accent3"/>
                </a:solidFill>
              </a:rPr>
              <a:t> </a:t>
            </a:r>
            <a:r>
              <a:rPr lang="fr-FR" dirty="0"/>
              <a:t>(11h00 – 12h30) animée par Pierre </a:t>
            </a:r>
            <a:r>
              <a:rPr lang="fr-FR" dirty="0" err="1"/>
              <a:t>Jossogne</a:t>
            </a:r>
            <a:r>
              <a:rPr lang="fr-FR" dirty="0"/>
              <a:t> journaliste d’</a:t>
            </a:r>
            <a:r>
              <a:rPr lang="fr-FR" dirty="0" err="1"/>
              <a:t>AlterEchos</a:t>
            </a:r>
            <a:endParaRPr lang="fr-FR" dirty="0"/>
          </a:p>
          <a:p>
            <a:pPr lvl="1" fontAlgn="base"/>
            <a:r>
              <a:rPr lang="fr-FR" b="1" dirty="0">
                <a:solidFill>
                  <a:schemeClr val="accent3"/>
                </a:solidFill>
              </a:rPr>
              <a:t>Christine </a:t>
            </a:r>
            <a:r>
              <a:rPr lang="fr-FR" b="1" dirty="0" err="1">
                <a:solidFill>
                  <a:schemeClr val="accent3"/>
                </a:solidFill>
              </a:rPr>
              <a:t>Mahy</a:t>
            </a:r>
            <a:r>
              <a:rPr lang="fr-FR" dirty="0"/>
              <a:t>, secrétaire générale du RWLP (Réseau wallon de Lutte contre la Pauvreté)</a:t>
            </a:r>
          </a:p>
          <a:p>
            <a:pPr lvl="1" fontAlgn="base"/>
            <a:r>
              <a:rPr lang="fr-FR" b="1" dirty="0">
                <a:solidFill>
                  <a:schemeClr val="accent3"/>
                </a:solidFill>
              </a:rPr>
              <a:t>Florence Simonis</a:t>
            </a:r>
            <a:r>
              <a:rPr lang="fr-FR" b="1" dirty="0"/>
              <a:t>,</a:t>
            </a:r>
            <a:r>
              <a:rPr lang="fr-FR" dirty="0"/>
              <a:t> permanente politique, en charge des dossiers sociaux de la Fédération des maisons médicales (FMM)</a:t>
            </a:r>
          </a:p>
          <a:p>
            <a:pPr lvl="1" fontAlgn="base"/>
            <a:r>
              <a:rPr lang="fr-FR" b="1" dirty="0">
                <a:solidFill>
                  <a:schemeClr val="accent3"/>
                </a:solidFill>
              </a:rPr>
              <a:t>Arnaud </a:t>
            </a:r>
            <a:r>
              <a:rPr lang="fr-FR" b="1" dirty="0" err="1">
                <a:solidFill>
                  <a:schemeClr val="accent3"/>
                </a:solidFill>
              </a:rPr>
              <a:t>Bilande</a:t>
            </a:r>
            <a:r>
              <a:rPr lang="fr-FR" dirty="0"/>
              <a:t>, coordinateur du RWDH (Rassemblement wallon pour le droit à l’Habitat)</a:t>
            </a:r>
          </a:p>
          <a:p>
            <a:pPr lvl="1" fontAlgn="base"/>
            <a:r>
              <a:rPr lang="fr-FR" b="1" dirty="0">
                <a:solidFill>
                  <a:schemeClr val="accent3"/>
                </a:solidFill>
              </a:rPr>
              <a:t>Alain Thonon</a:t>
            </a:r>
            <a:r>
              <a:rPr lang="fr-FR" dirty="0">
                <a:solidFill>
                  <a:schemeClr val="accent3"/>
                </a:solidFill>
              </a:rPr>
              <a:t>, </a:t>
            </a:r>
            <a:r>
              <a:rPr lang="fr-FR" dirty="0"/>
              <a:t>directeur de l’AMO – CIAJ de Seraing </a:t>
            </a:r>
          </a:p>
          <a:p>
            <a:pPr lvl="1" fontAlgn="base"/>
            <a:r>
              <a:rPr lang="fr-FR" dirty="0"/>
              <a:t>Conclusion par </a:t>
            </a:r>
            <a:r>
              <a:rPr lang="fr-FR" b="1" dirty="0">
                <a:solidFill>
                  <a:schemeClr val="accent3"/>
                </a:solidFill>
              </a:rPr>
              <a:t>Sacha </a:t>
            </a:r>
            <a:r>
              <a:rPr lang="fr-FR" b="1" dirty="0" err="1">
                <a:solidFill>
                  <a:schemeClr val="accent3"/>
                </a:solidFill>
              </a:rPr>
              <a:t>Walhin</a:t>
            </a:r>
            <a:r>
              <a:rPr lang="fr-FR" b="1" dirty="0">
                <a:solidFill>
                  <a:schemeClr val="accent3"/>
                </a:solidFill>
              </a:rPr>
              <a:t> </a:t>
            </a:r>
            <a:r>
              <a:rPr lang="fr-FR" dirty="0"/>
              <a:t>politologue formé à l’ULG</a:t>
            </a:r>
          </a:p>
          <a:p>
            <a:endParaRPr lang="fr-FR" b="1" dirty="0">
              <a:solidFill>
                <a:schemeClr val="accent3"/>
              </a:solidFill>
            </a:endParaRPr>
          </a:p>
          <a:p>
            <a:pPr algn="ctr"/>
            <a:endParaRPr lang="fr-BE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691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70" name="Rectangle 2069">
            <a:extLst>
              <a:ext uri="{FF2B5EF4-FFF2-40B4-BE49-F238E27FC236}">
                <a16:creationId xmlns:a16="http://schemas.microsoft.com/office/drawing/2014/main" id="{F0087D53-9295-4463-AAE4-D5C626046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2FD0D4-C39A-A925-4693-41B950BFC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501453"/>
            <a:ext cx="10909640" cy="1065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 b="1" dirty="0">
                <a:solidFill>
                  <a:schemeClr val="accent3"/>
                </a:solidFill>
              </a:rPr>
              <a:t>Introduction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2F1EC7F-5920-A2BC-4A40-E16B31709A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881" y="5647503"/>
            <a:ext cx="10909643" cy="55265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lang="en-US" sz="2400"/>
              <a:t>par Henri Damas, directeur de la maison d’accueil l’Espoir à Cuesmes</a:t>
            </a:r>
          </a:p>
        </p:txBody>
      </p:sp>
      <p:pic>
        <p:nvPicPr>
          <p:cNvPr id="2050" name="Picture 2" descr="Espoir - Maison d'accueil pour femmes avec ou sans enfants - AMA">
            <a:extLst>
              <a:ext uri="{FF2B5EF4-FFF2-40B4-BE49-F238E27FC236}">
                <a16:creationId xmlns:a16="http://schemas.microsoft.com/office/drawing/2014/main" id="{16E1A436-04D0-4AA1-7D4F-A74B0B0ABD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040" y="386883"/>
            <a:ext cx="5614416" cy="3761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DAF75953-98A6-FAC3-1DF2-ACEC30E61D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496" y="688657"/>
            <a:ext cx="5614416" cy="3158109"/>
          </a:xfrm>
          <a:prstGeom prst="rect">
            <a:avLst/>
          </a:prstGeom>
        </p:spPr>
      </p:pic>
      <p:sp>
        <p:nvSpPr>
          <p:cNvPr id="2072" name="sketch line">
            <a:extLst>
              <a:ext uri="{FF2B5EF4-FFF2-40B4-BE49-F238E27FC236}">
                <a16:creationId xmlns:a16="http://schemas.microsoft.com/office/drawing/2014/main" id="{D6A9C53F-5F90-40A5-8C85-5412D39C8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5594358"/>
            <a:ext cx="3291840" cy="18288"/>
          </a:xfrm>
          <a:custGeom>
            <a:avLst/>
            <a:gdLst>
              <a:gd name="csX0" fmla="*/ 0 w 3291840"/>
              <a:gd name="csY0" fmla="*/ 0 h 18288"/>
              <a:gd name="csX1" fmla="*/ 658368 w 3291840"/>
              <a:gd name="csY1" fmla="*/ 0 h 18288"/>
              <a:gd name="csX2" fmla="*/ 1283818 w 3291840"/>
              <a:gd name="csY2" fmla="*/ 0 h 18288"/>
              <a:gd name="csX3" fmla="*/ 1909267 w 3291840"/>
              <a:gd name="csY3" fmla="*/ 0 h 18288"/>
              <a:gd name="csX4" fmla="*/ 2633472 w 3291840"/>
              <a:gd name="csY4" fmla="*/ 0 h 18288"/>
              <a:gd name="csX5" fmla="*/ 3291840 w 3291840"/>
              <a:gd name="csY5" fmla="*/ 0 h 18288"/>
              <a:gd name="csX6" fmla="*/ 3291840 w 3291840"/>
              <a:gd name="csY6" fmla="*/ 18288 h 18288"/>
              <a:gd name="csX7" fmla="*/ 2633472 w 3291840"/>
              <a:gd name="csY7" fmla="*/ 18288 h 18288"/>
              <a:gd name="csX8" fmla="*/ 2073859 w 3291840"/>
              <a:gd name="csY8" fmla="*/ 18288 h 18288"/>
              <a:gd name="csX9" fmla="*/ 1448410 w 3291840"/>
              <a:gd name="csY9" fmla="*/ 18288 h 18288"/>
              <a:gd name="csX10" fmla="*/ 822960 w 3291840"/>
              <a:gd name="csY10" fmla="*/ 18288 h 18288"/>
              <a:gd name="csX11" fmla="*/ 0 w 3291840"/>
              <a:gd name="csY11" fmla="*/ 18288 h 18288"/>
              <a:gd name="csX12" fmla="*/ 0 w 3291840"/>
              <a:gd name="csY12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29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BDA6363-7EF3-5B8E-E405-A700663756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1" name="Rectangle 3080">
            <a:extLst>
              <a:ext uri="{FF2B5EF4-FFF2-40B4-BE49-F238E27FC236}">
                <a16:creationId xmlns:a16="http://schemas.microsoft.com/office/drawing/2014/main" id="{A51A0227-072A-4F5F-928C-E2C3E5CCD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5C8D2A0-2922-72E4-A087-DF8B43FA6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4440365"/>
            <a:ext cx="4245864" cy="172269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800" b="1" dirty="0" err="1">
                <a:solidFill>
                  <a:schemeClr val="accent3"/>
                </a:solidFill>
              </a:rPr>
              <a:t>Stratégie</a:t>
            </a:r>
            <a:r>
              <a:rPr lang="en-US" sz="3800" b="1" dirty="0">
                <a:solidFill>
                  <a:schemeClr val="accent3"/>
                </a:solidFill>
              </a:rPr>
              <a:t> de sortie du sans-</a:t>
            </a:r>
            <a:r>
              <a:rPr lang="en-US" sz="3800" b="1" dirty="0" err="1">
                <a:solidFill>
                  <a:schemeClr val="accent3"/>
                </a:solidFill>
              </a:rPr>
              <a:t>abrisme</a:t>
            </a:r>
            <a:endParaRPr lang="en-US" sz="3800" b="1" dirty="0">
              <a:solidFill>
                <a:schemeClr val="accent3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69683F4-30EB-2270-A645-2704E5713A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96" y="744792"/>
            <a:ext cx="5471160" cy="3077527"/>
          </a:xfrm>
          <a:prstGeom prst="rect">
            <a:avLst/>
          </a:prstGeom>
        </p:spPr>
      </p:pic>
      <p:pic>
        <p:nvPicPr>
          <p:cNvPr id="3076" name="Picture 4" descr="wallonie | SPW Intérieur et Action sociale">
            <a:extLst>
              <a:ext uri="{FF2B5EF4-FFF2-40B4-BE49-F238E27FC236}">
                <a16:creationId xmlns:a16="http://schemas.microsoft.com/office/drawing/2014/main" id="{7619C86C-F3D9-C50D-ADF9-FE31E74DBA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54496" y="1517593"/>
            <a:ext cx="5471160" cy="1531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3" name="sketchy line">
            <a:extLst>
              <a:ext uri="{FF2B5EF4-FFF2-40B4-BE49-F238E27FC236}">
                <a16:creationId xmlns:a16="http://schemas.microsoft.com/office/drawing/2014/main" id="{35D99776-4B38-47DF-A302-11AD9AF87A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337304" y="5292566"/>
            <a:ext cx="1554480" cy="18288"/>
          </a:xfrm>
          <a:custGeom>
            <a:avLst/>
            <a:gdLst>
              <a:gd name="csX0" fmla="*/ 0 w 1554480"/>
              <a:gd name="csY0" fmla="*/ 0 h 18288"/>
              <a:gd name="csX1" fmla="*/ 549250 w 1554480"/>
              <a:gd name="csY1" fmla="*/ 0 h 18288"/>
              <a:gd name="csX2" fmla="*/ 1082954 w 1554480"/>
              <a:gd name="csY2" fmla="*/ 0 h 18288"/>
              <a:gd name="csX3" fmla="*/ 1554480 w 1554480"/>
              <a:gd name="csY3" fmla="*/ 0 h 18288"/>
              <a:gd name="csX4" fmla="*/ 1554480 w 1554480"/>
              <a:gd name="csY4" fmla="*/ 18288 h 18288"/>
              <a:gd name="csX5" fmla="*/ 1067410 w 1554480"/>
              <a:gd name="csY5" fmla="*/ 18288 h 18288"/>
              <a:gd name="csX6" fmla="*/ 549250 w 1554480"/>
              <a:gd name="csY6" fmla="*/ 18288 h 18288"/>
              <a:gd name="csX7" fmla="*/ 0 w 1554480"/>
              <a:gd name="csY7" fmla="*/ 18288 h 18288"/>
              <a:gd name="csX8" fmla="*/ 0 w 1554480"/>
              <a:gd name="csY8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4228B1F-46F4-6ECC-B213-1DC8B30A3C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3999" y="4440365"/>
            <a:ext cx="6214871" cy="172269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fontAlgn="base">
              <a:buNone/>
            </a:pPr>
            <a:r>
              <a:rPr lang="fr-FR" sz="2200" dirty="0"/>
              <a:t>Par Emeline </a:t>
            </a:r>
            <a:r>
              <a:rPr lang="fr-FR" sz="2200" dirty="0" err="1"/>
              <a:t>Legrain</a:t>
            </a:r>
            <a:r>
              <a:rPr lang="fr-FR" sz="2200" dirty="0"/>
              <a:t> et Rosine </a:t>
            </a:r>
            <a:r>
              <a:rPr lang="fr-FR" sz="2200" dirty="0" err="1"/>
              <a:t>Herlemont</a:t>
            </a:r>
            <a:r>
              <a:rPr lang="fr-FR" sz="2200" dirty="0"/>
              <a:t> de l’Observatoire wallon du sans-abrisme</a:t>
            </a:r>
          </a:p>
        </p:txBody>
      </p:sp>
    </p:spTree>
    <p:extLst>
      <p:ext uri="{BB962C8B-B14F-4D97-AF65-F5344CB8AC3E}">
        <p14:creationId xmlns:p14="http://schemas.microsoft.com/office/powerpoint/2010/main" val="2726640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C08EA3D-64B4-BE01-7A6A-2E086F1EED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65" name="Rectangle 6164">
            <a:extLst>
              <a:ext uri="{FF2B5EF4-FFF2-40B4-BE49-F238E27FC236}">
                <a16:creationId xmlns:a16="http://schemas.microsoft.com/office/drawing/2014/main" id="{A51A0227-072A-4F5F-928C-E2C3E5CCD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9004D4C-17A3-E3DF-662D-A95D39C65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4440365"/>
            <a:ext cx="4245864" cy="172269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800" b="1" dirty="0" err="1">
                <a:solidFill>
                  <a:schemeClr val="accent3"/>
                </a:solidFill>
              </a:rPr>
              <a:t>Témoignages</a:t>
            </a:r>
            <a:r>
              <a:rPr lang="en-US" sz="3800" b="1" dirty="0">
                <a:solidFill>
                  <a:schemeClr val="accent3"/>
                </a:solidFill>
              </a:rPr>
              <a:t> et </a:t>
            </a:r>
            <a:r>
              <a:rPr lang="en-US" sz="3800" b="1" dirty="0" err="1">
                <a:solidFill>
                  <a:schemeClr val="accent3"/>
                </a:solidFill>
              </a:rPr>
              <a:t>vécu</a:t>
            </a:r>
            <a:r>
              <a:rPr lang="en-US" sz="3800" b="1" dirty="0">
                <a:solidFill>
                  <a:schemeClr val="accent3"/>
                </a:solidFill>
              </a:rPr>
              <a:t> de terrain</a:t>
            </a:r>
          </a:p>
        </p:txBody>
      </p:sp>
      <p:pic>
        <p:nvPicPr>
          <p:cNvPr id="6156" name="Picture 12" descr="Maison d'accueil de Banalbois">
            <a:extLst>
              <a:ext uri="{FF2B5EF4-FFF2-40B4-BE49-F238E27FC236}">
                <a16:creationId xmlns:a16="http://schemas.microsoft.com/office/drawing/2014/main" id="{8B7E249C-BE2E-7549-7E98-E7624E6423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35360" y="320040"/>
            <a:ext cx="3927031" cy="3927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279DBFB6-CD0B-0D73-9C57-6C6C5E1C0A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496" y="744792"/>
            <a:ext cx="5471160" cy="3077527"/>
          </a:xfrm>
          <a:prstGeom prst="rect">
            <a:avLst/>
          </a:prstGeom>
        </p:spPr>
      </p:pic>
      <p:sp>
        <p:nvSpPr>
          <p:cNvPr id="6166" name="sketchy line">
            <a:extLst>
              <a:ext uri="{FF2B5EF4-FFF2-40B4-BE49-F238E27FC236}">
                <a16:creationId xmlns:a16="http://schemas.microsoft.com/office/drawing/2014/main" id="{35D99776-4B38-47DF-A302-11AD9AF87A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337304" y="5292566"/>
            <a:ext cx="1554480" cy="18288"/>
          </a:xfrm>
          <a:custGeom>
            <a:avLst/>
            <a:gdLst>
              <a:gd name="csX0" fmla="*/ 0 w 1554480"/>
              <a:gd name="csY0" fmla="*/ 0 h 18288"/>
              <a:gd name="csX1" fmla="*/ 549250 w 1554480"/>
              <a:gd name="csY1" fmla="*/ 0 h 18288"/>
              <a:gd name="csX2" fmla="*/ 1082954 w 1554480"/>
              <a:gd name="csY2" fmla="*/ 0 h 18288"/>
              <a:gd name="csX3" fmla="*/ 1554480 w 1554480"/>
              <a:gd name="csY3" fmla="*/ 0 h 18288"/>
              <a:gd name="csX4" fmla="*/ 1554480 w 1554480"/>
              <a:gd name="csY4" fmla="*/ 18288 h 18288"/>
              <a:gd name="csX5" fmla="*/ 1067410 w 1554480"/>
              <a:gd name="csY5" fmla="*/ 18288 h 18288"/>
              <a:gd name="csX6" fmla="*/ 549250 w 1554480"/>
              <a:gd name="csY6" fmla="*/ 18288 h 18288"/>
              <a:gd name="csX7" fmla="*/ 0 w 1554480"/>
              <a:gd name="csY7" fmla="*/ 18288 h 18288"/>
              <a:gd name="csX8" fmla="*/ 0 w 1554480"/>
              <a:gd name="csY8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E05D50F-48E4-D4E2-72F3-966328F831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3999" y="4440365"/>
            <a:ext cx="6214871" cy="172269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fontAlgn="base">
              <a:buNone/>
            </a:pPr>
            <a:r>
              <a:rPr lang="fr-FR" sz="2200" dirty="0"/>
              <a:t>Par Ingrid </a:t>
            </a:r>
            <a:r>
              <a:rPr lang="fr-FR" sz="2200" dirty="0" err="1"/>
              <a:t>Iachini</a:t>
            </a:r>
            <a:r>
              <a:rPr lang="fr-FR" sz="2200" dirty="0"/>
              <a:t> directrice de la Maison d’accueil de </a:t>
            </a:r>
            <a:r>
              <a:rPr lang="fr-FR" sz="2200" dirty="0" err="1"/>
              <a:t>Banalbois</a:t>
            </a:r>
            <a:endParaRPr lang="fr-FR" sz="2200" dirty="0"/>
          </a:p>
        </p:txBody>
      </p:sp>
      <p:sp>
        <p:nvSpPr>
          <p:cNvPr id="7" name="AutoShape 6" descr="Banalbois - Action Vivre Ensemble">
            <a:extLst>
              <a:ext uri="{FF2B5EF4-FFF2-40B4-BE49-F238E27FC236}">
                <a16:creationId xmlns:a16="http://schemas.microsoft.com/office/drawing/2014/main" id="{C85B14A5-82DB-9BCB-CFEE-42BA2E8D49C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72235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EEE3D01-1AFF-0A32-0E24-7348CF648D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65" name="Rectangle 6164">
            <a:extLst>
              <a:ext uri="{FF2B5EF4-FFF2-40B4-BE49-F238E27FC236}">
                <a16:creationId xmlns:a16="http://schemas.microsoft.com/office/drawing/2014/main" id="{D643B66C-F873-7660-922A-ACC716639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A9D0219-507E-8CAC-A62C-787E9F46A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4440365"/>
            <a:ext cx="4245864" cy="172269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800" b="1" dirty="0" err="1">
                <a:solidFill>
                  <a:schemeClr val="accent3"/>
                </a:solidFill>
              </a:rPr>
              <a:t>Témoignages</a:t>
            </a:r>
            <a:r>
              <a:rPr lang="en-US" sz="3800" b="1" dirty="0">
                <a:solidFill>
                  <a:schemeClr val="accent3"/>
                </a:solidFill>
              </a:rPr>
              <a:t> et </a:t>
            </a:r>
            <a:r>
              <a:rPr lang="en-US" sz="3800" b="1" dirty="0" err="1">
                <a:solidFill>
                  <a:schemeClr val="accent3"/>
                </a:solidFill>
              </a:rPr>
              <a:t>vécu</a:t>
            </a:r>
            <a:r>
              <a:rPr lang="en-US" sz="3800" b="1" dirty="0">
                <a:solidFill>
                  <a:schemeClr val="accent3"/>
                </a:solidFill>
              </a:rPr>
              <a:t> de terrain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BFBC7BC-2A86-57F6-B07D-84D767BFD6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496" y="744792"/>
            <a:ext cx="5471160" cy="3077527"/>
          </a:xfrm>
          <a:prstGeom prst="rect">
            <a:avLst/>
          </a:prstGeom>
        </p:spPr>
      </p:pic>
      <p:sp>
        <p:nvSpPr>
          <p:cNvPr id="6166" name="sketchy line">
            <a:extLst>
              <a:ext uri="{FF2B5EF4-FFF2-40B4-BE49-F238E27FC236}">
                <a16:creationId xmlns:a16="http://schemas.microsoft.com/office/drawing/2014/main" id="{320760FC-E7A2-ACA6-F751-9C7E003EF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337304" y="5292566"/>
            <a:ext cx="1554480" cy="18288"/>
          </a:xfrm>
          <a:custGeom>
            <a:avLst/>
            <a:gdLst>
              <a:gd name="csX0" fmla="*/ 0 w 1554480"/>
              <a:gd name="csY0" fmla="*/ 0 h 18288"/>
              <a:gd name="csX1" fmla="*/ 549250 w 1554480"/>
              <a:gd name="csY1" fmla="*/ 0 h 18288"/>
              <a:gd name="csX2" fmla="*/ 1082954 w 1554480"/>
              <a:gd name="csY2" fmla="*/ 0 h 18288"/>
              <a:gd name="csX3" fmla="*/ 1554480 w 1554480"/>
              <a:gd name="csY3" fmla="*/ 0 h 18288"/>
              <a:gd name="csX4" fmla="*/ 1554480 w 1554480"/>
              <a:gd name="csY4" fmla="*/ 18288 h 18288"/>
              <a:gd name="csX5" fmla="*/ 1067410 w 1554480"/>
              <a:gd name="csY5" fmla="*/ 18288 h 18288"/>
              <a:gd name="csX6" fmla="*/ 549250 w 1554480"/>
              <a:gd name="csY6" fmla="*/ 18288 h 18288"/>
              <a:gd name="csX7" fmla="*/ 0 w 1554480"/>
              <a:gd name="csY7" fmla="*/ 18288 h 18288"/>
              <a:gd name="csX8" fmla="*/ 0 w 1554480"/>
              <a:gd name="csY8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6791942-54B3-DD5F-275C-CB2E446491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3999" y="4440365"/>
            <a:ext cx="6214871" cy="172269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fontAlgn="base">
              <a:buNone/>
            </a:pPr>
            <a:r>
              <a:rPr lang="fr-FR" sz="2200" dirty="0"/>
              <a:t>Par</a:t>
            </a:r>
          </a:p>
        </p:txBody>
      </p:sp>
      <p:sp>
        <p:nvSpPr>
          <p:cNvPr id="7" name="AutoShape 6" descr="Banalbois - Action Vivre Ensemble">
            <a:extLst>
              <a:ext uri="{FF2B5EF4-FFF2-40B4-BE49-F238E27FC236}">
                <a16:creationId xmlns:a16="http://schemas.microsoft.com/office/drawing/2014/main" id="{BB145DA9-9205-6795-A249-7843FBE8F19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790323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E7FDB78-B457-D1CA-C515-58DEB0EBA9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C84520-D17E-6A5C-A729-E8690CC25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7254" y="525439"/>
            <a:ext cx="3531277" cy="165761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fr-FR" sz="2000" b="1" dirty="0">
                <a:solidFill>
                  <a:schemeClr val="accent3"/>
                </a:solidFill>
              </a:rPr>
              <a:t>Table ronde : Regards croisés des secteurs impliqués dans la de sortie du sans-abrisme</a:t>
            </a:r>
            <a:endParaRPr lang="en-US" sz="2000" b="1" dirty="0">
              <a:solidFill>
                <a:schemeClr val="accent3"/>
              </a:solidFill>
            </a:endParaRPr>
          </a:p>
        </p:txBody>
      </p:sp>
      <p:pic>
        <p:nvPicPr>
          <p:cNvPr id="7176" name="Picture 8" descr="CIAJ AMO | Seraing">
            <a:extLst>
              <a:ext uri="{FF2B5EF4-FFF2-40B4-BE49-F238E27FC236}">
                <a16:creationId xmlns:a16="http://schemas.microsoft.com/office/drawing/2014/main" id="{4A7F99A5-6CB0-D412-6756-445DE8AB1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2806" y="375320"/>
            <a:ext cx="3797569" cy="3848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209" name="Straight Connector 7208">
            <a:extLst>
              <a:ext uri="{FF2B5EF4-FFF2-40B4-BE49-F238E27FC236}">
                <a16:creationId xmlns:a16="http://schemas.microsoft.com/office/drawing/2014/main" id="{822A5670-0F7B-4199-AEAB-33FBA9CEA4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627" y="-1"/>
            <a:ext cx="0" cy="4572000"/>
          </a:xfrm>
          <a:prstGeom prst="line">
            <a:avLst/>
          </a:prstGeom>
          <a:ln w="3810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 descr="RESEAUCOOP">
            <a:extLst>
              <a:ext uri="{FF2B5EF4-FFF2-40B4-BE49-F238E27FC236}">
                <a16:creationId xmlns:a16="http://schemas.microsoft.com/office/drawing/2014/main" id="{6C83D4F4-3F74-98F7-5267-6D2C9C7EF3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06370" y="724464"/>
            <a:ext cx="2628285" cy="959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211" name="Straight Connector 7210">
            <a:extLst>
              <a:ext uri="{FF2B5EF4-FFF2-40B4-BE49-F238E27FC236}">
                <a16:creationId xmlns:a16="http://schemas.microsoft.com/office/drawing/2014/main" id="{8BB1744D-A7DF-4B65-B6E3-DCF12BB2D8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627" y="2228770"/>
            <a:ext cx="2877035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 3">
            <a:extLst>
              <a:ext uri="{FF2B5EF4-FFF2-40B4-BE49-F238E27FC236}">
                <a16:creationId xmlns:a16="http://schemas.microsoft.com/office/drawing/2014/main" id="{948D3389-C835-66BE-1BDA-F6AF90C305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652" y="2585087"/>
            <a:ext cx="2628286" cy="1478410"/>
          </a:xfrm>
          <a:prstGeom prst="rect">
            <a:avLst/>
          </a:prstGeom>
        </p:spPr>
      </p:pic>
      <p:cxnSp>
        <p:nvCxnSpPr>
          <p:cNvPr id="7213" name="Straight Connector 7212">
            <a:extLst>
              <a:ext uri="{FF2B5EF4-FFF2-40B4-BE49-F238E27FC236}">
                <a16:creationId xmlns:a16="http://schemas.microsoft.com/office/drawing/2014/main" id="{882DD753-EA38-4E86-91FB-05041A44A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4567905"/>
            <a:ext cx="7530662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4" name="Picture 6" descr="LA FEDERATION | Maison Médicale Forêt de Soignes à Watermael-Boitsfort">
            <a:extLst>
              <a:ext uri="{FF2B5EF4-FFF2-40B4-BE49-F238E27FC236}">
                <a16:creationId xmlns:a16="http://schemas.microsoft.com/office/drawing/2014/main" id="{5EB4B496-C49E-C472-A775-FA859C4BEA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2609" y="5226054"/>
            <a:ext cx="2221053" cy="819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Nos missions - Rassemblement Wallon pour le Droit à l'Habitat">
            <a:extLst>
              <a:ext uri="{FF2B5EF4-FFF2-40B4-BE49-F238E27FC236}">
                <a16:creationId xmlns:a16="http://schemas.microsoft.com/office/drawing/2014/main" id="{6D4FB787-F53D-3057-70A1-598CAE6C6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76416" y="4911833"/>
            <a:ext cx="4137211" cy="1448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14F5E7B-BAD0-FD3E-8328-E0ABB5CA8A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7254" y="2274491"/>
            <a:ext cx="3336546" cy="3902472"/>
          </a:xfrm>
        </p:spPr>
        <p:txBody>
          <a:bodyPr vert="horz" lIns="91440" tIns="45720" rIns="91440" bIns="45720" rtlCol="0">
            <a:normAutofit/>
          </a:bodyPr>
          <a:lstStyle/>
          <a:p>
            <a:pPr fontAlgn="base"/>
            <a:r>
              <a:rPr lang="fr-FR" sz="1300" dirty="0"/>
              <a:t>Animation par </a:t>
            </a:r>
            <a:r>
              <a:rPr lang="fr-FR" sz="1300" b="1" dirty="0"/>
              <a:t>Pierre </a:t>
            </a:r>
            <a:r>
              <a:rPr lang="fr-FR" sz="1300" b="1" dirty="0" err="1"/>
              <a:t>Jossogne</a:t>
            </a:r>
            <a:r>
              <a:rPr lang="fr-FR" sz="1300" b="1" dirty="0"/>
              <a:t> </a:t>
            </a:r>
            <a:r>
              <a:rPr lang="fr-FR" sz="1300" dirty="0"/>
              <a:t>journaliste d’</a:t>
            </a:r>
            <a:r>
              <a:rPr lang="fr-FR" sz="1300" dirty="0" err="1"/>
              <a:t>AlterEchos</a:t>
            </a:r>
            <a:endParaRPr lang="fr-FR" sz="1300" dirty="0"/>
          </a:p>
          <a:p>
            <a:pPr lvl="1" fontAlgn="base"/>
            <a:r>
              <a:rPr lang="fr-FR" sz="1300" b="1" dirty="0"/>
              <a:t>Christine </a:t>
            </a:r>
            <a:r>
              <a:rPr lang="fr-FR" sz="1300" b="1" dirty="0" err="1"/>
              <a:t>Mahy</a:t>
            </a:r>
            <a:r>
              <a:rPr lang="fr-FR" sz="1300" dirty="0"/>
              <a:t>, secrétaire générale du RWLP (Réseau wallon de Lutte contre la Pauvreté)</a:t>
            </a:r>
          </a:p>
          <a:p>
            <a:pPr lvl="1" fontAlgn="base"/>
            <a:r>
              <a:rPr lang="fr-FR" sz="1300" b="1" dirty="0"/>
              <a:t>Florence Simonis,</a:t>
            </a:r>
            <a:r>
              <a:rPr lang="fr-FR" sz="1300" dirty="0"/>
              <a:t> permanente politique, en charge des dossiers sociaux de la Fédération des maisons médicales (FMM)</a:t>
            </a:r>
          </a:p>
          <a:p>
            <a:pPr lvl="1" fontAlgn="base"/>
            <a:r>
              <a:rPr lang="fr-FR" sz="1300" b="1" dirty="0"/>
              <a:t>Arnaud </a:t>
            </a:r>
            <a:r>
              <a:rPr lang="fr-FR" sz="1300" b="1" dirty="0" err="1"/>
              <a:t>Bilande</a:t>
            </a:r>
            <a:r>
              <a:rPr lang="fr-FR" sz="1300" dirty="0"/>
              <a:t>, coordinateur du RWDH (Rassemblement wallon pour le droit à l’Habitat)</a:t>
            </a:r>
          </a:p>
          <a:p>
            <a:pPr lvl="1" fontAlgn="base"/>
            <a:r>
              <a:rPr lang="fr-FR" sz="1300" b="1" dirty="0"/>
              <a:t>Alain Thonon</a:t>
            </a:r>
            <a:r>
              <a:rPr lang="fr-FR" sz="1300" dirty="0"/>
              <a:t>, directeur de l’AMO – CIAJ de Seraing </a:t>
            </a:r>
          </a:p>
          <a:p>
            <a:pPr fontAlgn="base"/>
            <a:r>
              <a:rPr lang="fr-FR" sz="1300" dirty="0"/>
              <a:t>Conclusion par </a:t>
            </a:r>
            <a:r>
              <a:rPr lang="fr-FR" sz="1300" b="1" dirty="0"/>
              <a:t>Sacha </a:t>
            </a:r>
            <a:r>
              <a:rPr lang="fr-FR" sz="1300" b="1" dirty="0" err="1"/>
              <a:t>Walhin</a:t>
            </a:r>
            <a:r>
              <a:rPr lang="fr-FR" sz="1300" b="1" dirty="0"/>
              <a:t> </a:t>
            </a:r>
            <a:r>
              <a:rPr lang="fr-FR" sz="1300" dirty="0"/>
              <a:t>politologue formé à l’ULG</a:t>
            </a:r>
          </a:p>
        </p:txBody>
      </p:sp>
      <p:cxnSp>
        <p:nvCxnSpPr>
          <p:cNvPr id="7215" name="Straight Connector 7214">
            <a:extLst>
              <a:ext uri="{FF2B5EF4-FFF2-40B4-BE49-F238E27FC236}">
                <a16:creationId xmlns:a16="http://schemas.microsoft.com/office/drawing/2014/main" id="{6DA63E78-7704-45EF-B5D3-EADDF5D826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16200000">
            <a:off x="1730262" y="5706812"/>
            <a:ext cx="2286000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utoShape 6" descr="Banalbois - Action Vivre Ensemble">
            <a:extLst>
              <a:ext uri="{FF2B5EF4-FFF2-40B4-BE49-F238E27FC236}">
                <a16:creationId xmlns:a16="http://schemas.microsoft.com/office/drawing/2014/main" id="{9955CF67-A76B-6ECD-F214-1C4257A4BFE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406241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5C1FA6-CC11-0C38-DC1D-9A825E5246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0450DB-5A98-AA38-DA3B-E5A002CAF98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72A9EA0-95C4-FA69-7921-859EFE4634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BD0005B-008B-36E4-4164-C3F6D5E231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0490757E-8472-A140-520D-2C3A555D5C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1863CB7B-A163-DBD6-CF50-878A8E8379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2DD408A9-6283-EBA4-4258-0AE64943C5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EF1592E2-4D60-F4FB-01FD-A835F3FD94D2}"/>
              </a:ext>
            </a:extLst>
          </p:cNvPr>
          <p:cNvSpPr txBox="1"/>
          <p:nvPr/>
        </p:nvSpPr>
        <p:spPr>
          <a:xfrm>
            <a:off x="1258147" y="1244457"/>
            <a:ext cx="994664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accent3"/>
                </a:solidFill>
              </a:rPr>
              <a:t>Programme de l’après-midi </a:t>
            </a:r>
          </a:p>
          <a:p>
            <a:pPr fontAlgn="base"/>
            <a:r>
              <a:rPr lang="fr-FR" b="1" dirty="0"/>
              <a:t>Pause déjeuner </a:t>
            </a:r>
            <a:r>
              <a:rPr lang="fr-FR" dirty="0"/>
              <a:t>(12h30 – 13h30)  </a:t>
            </a:r>
          </a:p>
          <a:p>
            <a:pPr fontAlgn="base"/>
            <a:endParaRPr lang="fr-FR" dirty="0"/>
          </a:p>
          <a:p>
            <a:pPr fontAlgn="base"/>
            <a:r>
              <a:rPr lang="fr-FR" b="1" dirty="0">
                <a:solidFill>
                  <a:schemeClr val="accent3"/>
                </a:solidFill>
              </a:rPr>
              <a:t>Ateliers thématiques</a:t>
            </a:r>
            <a:r>
              <a:rPr lang="fr-FR" dirty="0">
                <a:solidFill>
                  <a:schemeClr val="accent3"/>
                </a:solidFill>
              </a:rPr>
              <a:t> </a:t>
            </a:r>
            <a:r>
              <a:rPr lang="fr-FR" dirty="0"/>
              <a:t>(13h30 – 15h00)  </a:t>
            </a:r>
          </a:p>
          <a:p>
            <a:pPr fontAlgn="base"/>
            <a:r>
              <a:rPr lang="fr-FR" dirty="0"/>
              <a:t>Atelier 1 – Maillage territoriale : comment mieux travailler ensemble à l’échelle d’un territoire locale pour répondre aux besoins des publics ? </a:t>
            </a:r>
            <a:r>
              <a:rPr lang="fr-FR" b="1" dirty="0">
                <a:highlight>
                  <a:srgbClr val="FFFF00"/>
                </a:highlight>
              </a:rPr>
              <a:t>Salle des Colombages</a:t>
            </a:r>
          </a:p>
          <a:p>
            <a:pPr fontAlgn="base"/>
            <a:r>
              <a:rPr lang="fr-FR" dirty="0"/>
              <a:t>Atelier 2 –  Santé et santé mentale : comment garantir des parcours de soins sans rupture pour les personnes sans chez-soi ? </a:t>
            </a:r>
            <a:r>
              <a:rPr lang="fr-FR" b="1" dirty="0">
                <a:solidFill>
                  <a:srgbClr val="FF0000"/>
                </a:solidFill>
                <a:highlight>
                  <a:srgbClr val="FFFF00"/>
                </a:highlight>
              </a:rPr>
              <a:t>Salle Forum (plénière)</a:t>
            </a:r>
          </a:p>
          <a:p>
            <a:pPr fontAlgn="base"/>
            <a:r>
              <a:rPr lang="fr-FR" dirty="0"/>
              <a:t>Atelier 3 – De l’accueil au logement : Quels accompagnements pour garantir des sorties durables en logement ? </a:t>
            </a:r>
            <a:r>
              <a:rPr lang="fr-FR" b="1" dirty="0">
                <a:solidFill>
                  <a:srgbClr val="00B050"/>
                </a:solidFill>
                <a:highlight>
                  <a:srgbClr val="FFFF00"/>
                </a:highlight>
              </a:rPr>
              <a:t>Salle du Grenier</a:t>
            </a:r>
          </a:p>
          <a:p>
            <a:pPr fontAlgn="base"/>
            <a:r>
              <a:rPr lang="fr-FR" dirty="0"/>
              <a:t>Atelier 4 – Accès au logement  - Quels leviers pratiques concrètes pour faciliter l’accès à un logement aux personnes sans chez-soi ? </a:t>
            </a:r>
            <a:r>
              <a:rPr lang="fr-FR" b="1" dirty="0">
                <a:solidFill>
                  <a:srgbClr val="0070C0"/>
                </a:solidFill>
                <a:highlight>
                  <a:srgbClr val="FFFF00"/>
                </a:highlight>
              </a:rPr>
              <a:t>Salle de l’Echauguette</a:t>
            </a:r>
          </a:p>
          <a:p>
            <a:pPr fontAlgn="base"/>
            <a:endParaRPr lang="fr-FR" dirty="0"/>
          </a:p>
          <a:p>
            <a:pPr fontAlgn="base"/>
            <a:r>
              <a:rPr lang="fr-FR" b="1" dirty="0">
                <a:solidFill>
                  <a:schemeClr val="accent3"/>
                </a:solidFill>
              </a:rPr>
              <a:t>Restitution des ateliers et perspectives</a:t>
            </a:r>
            <a:r>
              <a:rPr lang="fr-FR" dirty="0">
                <a:solidFill>
                  <a:schemeClr val="accent3"/>
                </a:solidFill>
              </a:rPr>
              <a:t> </a:t>
            </a:r>
            <a:r>
              <a:rPr lang="fr-FR" dirty="0"/>
              <a:t>(15h00– 15h30) </a:t>
            </a:r>
          </a:p>
          <a:p>
            <a:pPr fontAlgn="base"/>
            <a:endParaRPr lang="fr-FR" dirty="0"/>
          </a:p>
          <a:p>
            <a:pPr fontAlgn="base"/>
            <a:r>
              <a:rPr lang="fr-FR" b="1" dirty="0">
                <a:solidFill>
                  <a:schemeClr val="accent3"/>
                </a:solidFill>
              </a:rPr>
              <a:t>Clôture de la journée</a:t>
            </a:r>
            <a:r>
              <a:rPr lang="fr-FR" dirty="0">
                <a:solidFill>
                  <a:schemeClr val="accent3"/>
                </a:solidFill>
              </a:rPr>
              <a:t> </a:t>
            </a:r>
            <a:r>
              <a:rPr lang="fr-FR" dirty="0"/>
              <a:t>(15h30)  par </a:t>
            </a:r>
            <a:r>
              <a:rPr lang="fr-FR" b="1" dirty="0" err="1"/>
              <a:t>Freek</a:t>
            </a:r>
            <a:r>
              <a:rPr lang="fr-FR" b="1" dirty="0"/>
              <a:t> </a:t>
            </a:r>
            <a:r>
              <a:rPr lang="fr-FR" b="1" dirty="0" err="1"/>
              <a:t>Spinnewijn</a:t>
            </a:r>
            <a:r>
              <a:rPr lang="fr-FR" dirty="0"/>
              <a:t>, directeur de la FEANTSA</a:t>
            </a:r>
          </a:p>
          <a:p>
            <a:endParaRPr lang="fr-FR" b="1" dirty="0">
              <a:solidFill>
                <a:schemeClr val="accent3"/>
              </a:solidFill>
            </a:endParaRPr>
          </a:p>
          <a:p>
            <a:pPr algn="ctr"/>
            <a:endParaRPr lang="fr-BE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2766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5AB450F-16EF-9AA1-EF3F-BD158EDC88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31" name="Rectangle 5130">
            <a:extLst>
              <a:ext uri="{FF2B5EF4-FFF2-40B4-BE49-F238E27FC236}">
                <a16:creationId xmlns:a16="http://schemas.microsoft.com/office/drawing/2014/main" id="{D880886B-02ED-4317-9236-CB60C22CF7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046CEE9-29FA-1329-FDCE-F0E44275D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4419600"/>
            <a:ext cx="10908792" cy="12039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Restitutions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5C313D2-F7D7-0922-85B0-22D35E8A36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5669280"/>
            <a:ext cx="10908792" cy="5486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 fontAlgn="base">
              <a:buNone/>
            </a:pPr>
            <a:r>
              <a: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Ateliers thématiques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5F1AB28-15FF-5757-519C-BE9A8B039B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258" b="2"/>
          <a:stretch>
            <a:fillRect/>
          </a:stretch>
        </p:blipFill>
        <p:spPr>
          <a:xfrm>
            <a:off x="6" y="-11"/>
            <a:ext cx="6095994" cy="4194796"/>
          </a:xfrm>
          <a:custGeom>
            <a:avLst/>
            <a:gdLst/>
            <a:ahLst/>
            <a:cxnLst/>
            <a:rect l="l" t="t" r="r" b="b"/>
            <a:pathLst>
              <a:path w="6002835" h="4194796">
                <a:moveTo>
                  <a:pt x="0" y="0"/>
                </a:moveTo>
                <a:lnTo>
                  <a:pt x="5999418" y="0"/>
                </a:lnTo>
                <a:lnTo>
                  <a:pt x="5996190" y="32760"/>
                </a:lnTo>
                <a:cubicBezTo>
                  <a:pt x="5998706" y="293110"/>
                  <a:pt x="5983874" y="553460"/>
                  <a:pt x="5997116" y="813682"/>
                </a:cubicBezTo>
                <a:cubicBezTo>
                  <a:pt x="6007314" y="1015047"/>
                  <a:pt x="6000824" y="1216284"/>
                  <a:pt x="5997116" y="1417522"/>
                </a:cubicBezTo>
                <a:cubicBezTo>
                  <a:pt x="5989967" y="1803471"/>
                  <a:pt x="6000824" y="2188911"/>
                  <a:pt x="5996190" y="2574351"/>
                </a:cubicBezTo>
                <a:cubicBezTo>
                  <a:pt x="5994204" y="2745205"/>
                  <a:pt x="5996454" y="2915805"/>
                  <a:pt x="6000824" y="3086660"/>
                </a:cubicBezTo>
                <a:cubicBezTo>
                  <a:pt x="6007180" y="3330611"/>
                  <a:pt x="5997382" y="3574689"/>
                  <a:pt x="5986656" y="3818514"/>
                </a:cubicBezTo>
                <a:cubicBezTo>
                  <a:pt x="5983054" y="3885559"/>
                  <a:pt x="5982107" y="3952684"/>
                  <a:pt x="5983808" y="4019746"/>
                </a:cubicBezTo>
                <a:lnTo>
                  <a:pt x="5993788" y="4173418"/>
                </a:lnTo>
                <a:lnTo>
                  <a:pt x="5955106" y="4175101"/>
                </a:lnTo>
                <a:cubicBezTo>
                  <a:pt x="5890100" y="4175133"/>
                  <a:pt x="5825078" y="4173227"/>
                  <a:pt x="5760087" y="4171956"/>
                </a:cubicBezTo>
                <a:cubicBezTo>
                  <a:pt x="5521345" y="4167509"/>
                  <a:pt x="5282477" y="4171956"/>
                  <a:pt x="5044242" y="4149213"/>
                </a:cubicBezTo>
                <a:cubicBezTo>
                  <a:pt x="4979506" y="4143051"/>
                  <a:pt x="4914326" y="4139111"/>
                  <a:pt x="4849272" y="4139890"/>
                </a:cubicBezTo>
                <a:cubicBezTo>
                  <a:pt x="4784218" y="4140668"/>
                  <a:pt x="4719291" y="4146163"/>
                  <a:pt x="4655063" y="4158869"/>
                </a:cubicBezTo>
                <a:cubicBezTo>
                  <a:pt x="4447578" y="4199146"/>
                  <a:pt x="4239457" y="4201688"/>
                  <a:pt x="4029811" y="4185424"/>
                </a:cubicBezTo>
                <a:cubicBezTo>
                  <a:pt x="3943792" y="4178690"/>
                  <a:pt x="3857774" y="4167509"/>
                  <a:pt x="3771375" y="4169669"/>
                </a:cubicBezTo>
                <a:cubicBezTo>
                  <a:pt x="3623225" y="4173608"/>
                  <a:pt x="3474948" y="4165603"/>
                  <a:pt x="3326672" y="4167636"/>
                </a:cubicBezTo>
                <a:cubicBezTo>
                  <a:pt x="3322669" y="4168208"/>
                  <a:pt x="3318578" y="4167674"/>
                  <a:pt x="3314855" y="4166111"/>
                </a:cubicBezTo>
                <a:cubicBezTo>
                  <a:pt x="3278008" y="4140827"/>
                  <a:pt x="3237604" y="4150610"/>
                  <a:pt x="3199487" y="4157217"/>
                </a:cubicBezTo>
                <a:cubicBezTo>
                  <a:pt x="3072810" y="4179198"/>
                  <a:pt x="2946260" y="4189998"/>
                  <a:pt x="2817550" y="4172972"/>
                </a:cubicBezTo>
                <a:cubicBezTo>
                  <a:pt x="2694647" y="4155146"/>
                  <a:pt x="2569990" y="4152923"/>
                  <a:pt x="2446541" y="4166365"/>
                </a:cubicBezTo>
                <a:cubicBezTo>
                  <a:pt x="2276791" y="4186186"/>
                  <a:pt x="2107677" y="4181993"/>
                  <a:pt x="1938308" y="4166365"/>
                </a:cubicBezTo>
                <a:cubicBezTo>
                  <a:pt x="1869570" y="4160013"/>
                  <a:pt x="1799815" y="4149213"/>
                  <a:pt x="1731712" y="4165095"/>
                </a:cubicBezTo>
                <a:cubicBezTo>
                  <a:pt x="1647854" y="4184535"/>
                  <a:pt x="1564250" y="4178182"/>
                  <a:pt x="1480137" y="4173862"/>
                </a:cubicBezTo>
                <a:cubicBezTo>
                  <a:pt x="1373663" y="4168271"/>
                  <a:pt x="1267442" y="4152135"/>
                  <a:pt x="1160586" y="4164841"/>
                </a:cubicBezTo>
                <a:cubicBezTo>
                  <a:pt x="1111161" y="4170685"/>
                  <a:pt x="1062116" y="4179961"/>
                  <a:pt x="1012055" y="4177547"/>
                </a:cubicBezTo>
                <a:cubicBezTo>
                  <a:pt x="873562" y="4171194"/>
                  <a:pt x="735196" y="4163697"/>
                  <a:pt x="596449" y="4164841"/>
                </a:cubicBezTo>
                <a:cubicBezTo>
                  <a:pt x="538383" y="4165222"/>
                  <a:pt x="480699" y="4167128"/>
                  <a:pt x="422887" y="4171321"/>
                </a:cubicBezTo>
                <a:cubicBezTo>
                  <a:pt x="315015" y="4179198"/>
                  <a:pt x="207524" y="4168525"/>
                  <a:pt x="100033" y="4164714"/>
                </a:cubicBezTo>
                <a:lnTo>
                  <a:pt x="0" y="4169195"/>
                </a:lnTo>
                <a:close/>
              </a:path>
            </a:pathLst>
          </a:custGeom>
        </p:spPr>
      </p:pic>
      <p:pic>
        <p:nvPicPr>
          <p:cNvPr id="5122" name="Picture 2" descr="Render Illustration Restitution Title On Legal Stock Illustration 379494790  | Shutterstock">
            <a:extLst>
              <a:ext uri="{FF2B5EF4-FFF2-40B4-BE49-F238E27FC236}">
                <a16:creationId xmlns:a16="http://schemas.microsoft.com/office/drawing/2014/main" id="{625408ED-F8EE-8D09-8022-19BA26E960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27" r="-2" b="5819"/>
          <a:stretch>
            <a:fillRect/>
          </a:stretch>
        </p:blipFill>
        <p:spPr bwMode="auto">
          <a:xfrm>
            <a:off x="6019800" y="12"/>
            <a:ext cx="6172195" cy="4186171"/>
          </a:xfrm>
          <a:custGeom>
            <a:avLst/>
            <a:gdLst/>
            <a:ahLst/>
            <a:cxnLst/>
            <a:rect l="l" t="t" r="r" b="b"/>
            <a:pathLst>
              <a:path w="6009490" h="4186171">
                <a:moveTo>
                  <a:pt x="9049" y="0"/>
                </a:moveTo>
                <a:lnTo>
                  <a:pt x="6009490" y="0"/>
                </a:lnTo>
                <a:lnTo>
                  <a:pt x="6009490" y="4168273"/>
                </a:lnTo>
                <a:lnTo>
                  <a:pt x="5803951" y="4172925"/>
                </a:lnTo>
                <a:cubicBezTo>
                  <a:pt x="5729787" y="4171950"/>
                  <a:pt x="5655658" y="4168322"/>
                  <a:pt x="5581704" y="4162045"/>
                </a:cubicBezTo>
                <a:cubicBezTo>
                  <a:pt x="5474340" y="4154041"/>
                  <a:pt x="5366086" y="4142987"/>
                  <a:pt x="5259485" y="4163316"/>
                </a:cubicBezTo>
                <a:cubicBezTo>
                  <a:pt x="5142465" y="4185805"/>
                  <a:pt x="5025571" y="4185932"/>
                  <a:pt x="4907534" y="4180215"/>
                </a:cubicBezTo>
                <a:cubicBezTo>
                  <a:pt x="4806650" y="4175387"/>
                  <a:pt x="4706147" y="4149975"/>
                  <a:pt x="4604501" y="4176784"/>
                </a:cubicBezTo>
                <a:cubicBezTo>
                  <a:pt x="4594387" y="4178258"/>
                  <a:pt x="4584082" y="4177826"/>
                  <a:pt x="4574133" y="4175514"/>
                </a:cubicBezTo>
                <a:cubicBezTo>
                  <a:pt x="4462958" y="4160140"/>
                  <a:pt x="4351020" y="4172718"/>
                  <a:pt x="4239463" y="4168398"/>
                </a:cubicBezTo>
                <a:cubicBezTo>
                  <a:pt x="4188005" y="4166365"/>
                  <a:pt x="4135530" y="4167509"/>
                  <a:pt x="4084706" y="4162045"/>
                </a:cubicBezTo>
                <a:cubicBezTo>
                  <a:pt x="3968067" y="4149594"/>
                  <a:pt x="3851682" y="4142987"/>
                  <a:pt x="3736314" y="4172337"/>
                </a:cubicBezTo>
                <a:cubicBezTo>
                  <a:pt x="3702643" y="4180253"/>
                  <a:pt x="3668235" y="4184509"/>
                  <a:pt x="3633650" y="4185043"/>
                </a:cubicBezTo>
                <a:cubicBezTo>
                  <a:pt x="3520696" y="4189109"/>
                  <a:pt x="3408122" y="4181358"/>
                  <a:pt x="3295549" y="4175005"/>
                </a:cubicBezTo>
                <a:cubicBezTo>
                  <a:pt x="3217408" y="4170558"/>
                  <a:pt x="3139394" y="4160902"/>
                  <a:pt x="3061127" y="4169034"/>
                </a:cubicBezTo>
                <a:cubicBezTo>
                  <a:pt x="3015640" y="4173735"/>
                  <a:pt x="2969772" y="4173735"/>
                  <a:pt x="2924285" y="4169034"/>
                </a:cubicBezTo>
                <a:cubicBezTo>
                  <a:pt x="2840452" y="4159212"/>
                  <a:pt x="2755870" y="4157382"/>
                  <a:pt x="2671694" y="4163570"/>
                </a:cubicBezTo>
                <a:cubicBezTo>
                  <a:pt x="2546033" y="4174370"/>
                  <a:pt x="2420500" y="4183391"/>
                  <a:pt x="2294459" y="4166238"/>
                </a:cubicBezTo>
                <a:cubicBezTo>
                  <a:pt x="2222976" y="4155006"/>
                  <a:pt x="2150298" y="4153685"/>
                  <a:pt x="2078460" y="4162300"/>
                </a:cubicBezTo>
                <a:cubicBezTo>
                  <a:pt x="1907313" y="4186314"/>
                  <a:pt x="1735785" y="4178563"/>
                  <a:pt x="1564257" y="4168653"/>
                </a:cubicBezTo>
                <a:cubicBezTo>
                  <a:pt x="1449650" y="4161918"/>
                  <a:pt x="1334536" y="4149594"/>
                  <a:pt x="1220183" y="4165857"/>
                </a:cubicBezTo>
                <a:cubicBezTo>
                  <a:pt x="1074321" y="4186186"/>
                  <a:pt x="928331" y="4179452"/>
                  <a:pt x="782087" y="4173481"/>
                </a:cubicBezTo>
                <a:cubicBezTo>
                  <a:pt x="674723" y="4169034"/>
                  <a:pt x="567232" y="4155565"/>
                  <a:pt x="459614" y="4172210"/>
                </a:cubicBezTo>
                <a:cubicBezTo>
                  <a:pt x="448535" y="4173722"/>
                  <a:pt x="437265" y="4172591"/>
                  <a:pt x="426706" y="4168907"/>
                </a:cubicBezTo>
                <a:cubicBezTo>
                  <a:pt x="385869" y="4155464"/>
                  <a:pt x="342085" y="4153660"/>
                  <a:pt x="300283" y="4163697"/>
                </a:cubicBezTo>
                <a:cubicBezTo>
                  <a:pt x="223159" y="4180596"/>
                  <a:pt x="146162" y="4187965"/>
                  <a:pt x="67640" y="4172591"/>
                </a:cubicBezTo>
                <a:lnTo>
                  <a:pt x="14015" y="4169393"/>
                </a:lnTo>
                <a:lnTo>
                  <a:pt x="28554" y="3856095"/>
                </a:lnTo>
                <a:cubicBezTo>
                  <a:pt x="30458" y="3735660"/>
                  <a:pt x="27412" y="3615306"/>
                  <a:pt x="15626" y="3495237"/>
                </a:cubicBezTo>
                <a:cubicBezTo>
                  <a:pt x="-847" y="3348740"/>
                  <a:pt x="-4304" y="3201174"/>
                  <a:pt x="5296" y="3054118"/>
                </a:cubicBezTo>
                <a:cubicBezTo>
                  <a:pt x="11786" y="2969961"/>
                  <a:pt x="18539" y="2885804"/>
                  <a:pt x="22776" y="2801522"/>
                </a:cubicBezTo>
                <a:cubicBezTo>
                  <a:pt x="28180" y="2681630"/>
                  <a:pt x="25173" y="2561524"/>
                  <a:pt x="13771" y="2442014"/>
                </a:cubicBezTo>
                <a:cubicBezTo>
                  <a:pt x="4237" y="2350879"/>
                  <a:pt x="3177" y="2259120"/>
                  <a:pt x="10593" y="2167807"/>
                </a:cubicBezTo>
                <a:cubicBezTo>
                  <a:pt x="25690" y="2012336"/>
                  <a:pt x="9931" y="1856863"/>
                  <a:pt x="5032" y="1701516"/>
                </a:cubicBezTo>
                <a:cubicBezTo>
                  <a:pt x="-3577" y="1415742"/>
                  <a:pt x="20393" y="1130095"/>
                  <a:pt x="9666" y="844320"/>
                </a:cubicBezTo>
                <a:cubicBezTo>
                  <a:pt x="3841" y="702958"/>
                  <a:pt x="16420" y="561723"/>
                  <a:pt x="9666" y="420361"/>
                </a:cubicBezTo>
                <a:cubicBezTo>
                  <a:pt x="4105" y="319805"/>
                  <a:pt x="397" y="219250"/>
                  <a:pt x="4105" y="118568"/>
                </a:cubicBezTo>
                <a:cubicBezTo>
                  <a:pt x="5164" y="91109"/>
                  <a:pt x="5826" y="63523"/>
                  <a:pt x="9534" y="3644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2" name="sketch line">
            <a:extLst>
              <a:ext uri="{FF2B5EF4-FFF2-40B4-BE49-F238E27FC236}">
                <a16:creationId xmlns:a16="http://schemas.microsoft.com/office/drawing/2014/main" id="{28C31856-6ABF-41FD-B683-B06E5FFF92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5598439"/>
            <a:ext cx="3291840" cy="18288"/>
          </a:xfrm>
          <a:custGeom>
            <a:avLst/>
            <a:gdLst>
              <a:gd name="csX0" fmla="*/ 0 w 3291840"/>
              <a:gd name="csY0" fmla="*/ 0 h 18288"/>
              <a:gd name="csX1" fmla="*/ 658368 w 3291840"/>
              <a:gd name="csY1" fmla="*/ 0 h 18288"/>
              <a:gd name="csX2" fmla="*/ 1283818 w 3291840"/>
              <a:gd name="csY2" fmla="*/ 0 h 18288"/>
              <a:gd name="csX3" fmla="*/ 1909267 w 3291840"/>
              <a:gd name="csY3" fmla="*/ 0 h 18288"/>
              <a:gd name="csX4" fmla="*/ 2633472 w 3291840"/>
              <a:gd name="csY4" fmla="*/ 0 h 18288"/>
              <a:gd name="csX5" fmla="*/ 3291840 w 3291840"/>
              <a:gd name="csY5" fmla="*/ 0 h 18288"/>
              <a:gd name="csX6" fmla="*/ 3291840 w 3291840"/>
              <a:gd name="csY6" fmla="*/ 18288 h 18288"/>
              <a:gd name="csX7" fmla="*/ 2633472 w 3291840"/>
              <a:gd name="csY7" fmla="*/ 18288 h 18288"/>
              <a:gd name="csX8" fmla="*/ 2073859 w 3291840"/>
              <a:gd name="csY8" fmla="*/ 18288 h 18288"/>
              <a:gd name="csX9" fmla="*/ 1448410 w 3291840"/>
              <a:gd name="csY9" fmla="*/ 18288 h 18288"/>
              <a:gd name="csX10" fmla="*/ 822960 w 3291840"/>
              <a:gd name="csY10" fmla="*/ 18288 h 18288"/>
              <a:gd name="csX11" fmla="*/ 0 w 3291840"/>
              <a:gd name="csY11" fmla="*/ 18288 h 18288"/>
              <a:gd name="csX12" fmla="*/ 0 w 3291840"/>
              <a:gd name="csY12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447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462</Words>
  <Application>Microsoft Office PowerPoint</Application>
  <PresentationFormat>Grand écran</PresentationFormat>
  <Paragraphs>48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4" baseType="lpstr">
      <vt:lpstr>Aptos</vt:lpstr>
      <vt:lpstr>Aptos Display</vt:lpstr>
      <vt:lpstr>Arial</vt:lpstr>
      <vt:lpstr>Thème Office</vt:lpstr>
      <vt:lpstr>Présentation PowerPoint</vt:lpstr>
      <vt:lpstr>Présentation PowerPoint</vt:lpstr>
      <vt:lpstr>Introduction</vt:lpstr>
      <vt:lpstr>Stratégie de sortie du sans-abrisme</vt:lpstr>
      <vt:lpstr>Témoignages et vécu de terrain</vt:lpstr>
      <vt:lpstr>Témoignages et vécu de terrain</vt:lpstr>
      <vt:lpstr>Table ronde : Regards croisés des secteurs impliqués dans la de sortie du sans-abrisme</vt:lpstr>
      <vt:lpstr>Présentation PowerPoint</vt:lpstr>
      <vt:lpstr>Restitutions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Antoine Farchakh</dc:creator>
  <cp:lastModifiedBy>Antoine Farchakh</cp:lastModifiedBy>
  <cp:revision>2</cp:revision>
  <dcterms:created xsi:type="dcterms:W3CDTF">2026-04-03T07:53:33Z</dcterms:created>
  <dcterms:modified xsi:type="dcterms:W3CDTF">2026-04-03T08:53:46Z</dcterms:modified>
</cp:coreProperties>
</file>