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70" r:id="rId3"/>
    <p:sldId id="265" r:id="rId4"/>
    <p:sldId id="266" r:id="rId5"/>
    <p:sldId id="257" r:id="rId6"/>
    <p:sldId id="258" r:id="rId7"/>
    <p:sldId id="259" r:id="rId8"/>
    <p:sldId id="260" r:id="rId9"/>
    <p:sldId id="268" r:id="rId10"/>
    <p:sldId id="262" r:id="rId11"/>
    <p:sldId id="263" r:id="rId12"/>
    <p:sldId id="264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BE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703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27291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01012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65768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30593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0497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1665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6821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6195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758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1319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1558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8089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476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263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1171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387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BE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58DD53C-AE1A-47ED-A307-259DB75ECDBF}" type="datetimeFigureOut">
              <a:rPr lang="fr-BE" smtClean="0"/>
              <a:t>07-04-26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B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52A54D1-3ADA-4CEA-9277-BEF717F63E1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421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144A44-CC65-1A37-00C9-9C060BE35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055" y="1219200"/>
            <a:ext cx="8825658" cy="2034181"/>
          </a:xfrm>
        </p:spPr>
        <p:txBody>
          <a:bodyPr/>
          <a:lstStyle/>
          <a:p>
            <a:r>
              <a:rPr lang="fr-FR" dirty="0">
                <a:latin typeface="Rubik Light" panose="02000604000000020004" pitchFamily="2" charset="-79"/>
                <a:cs typeface="Rubik Light" panose="02000604000000020004" pitchFamily="2" charset="-79"/>
              </a:rPr>
              <a:t>Accompagnement intensif des primo arrivants en rue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47E0BE-D6D9-306C-2F76-E3E5CE132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055" y="4167780"/>
            <a:ext cx="8825658" cy="861420"/>
          </a:xfrm>
        </p:spPr>
        <p:txBody>
          <a:bodyPr>
            <a:normAutofit fontScale="55000" lnSpcReduction="20000"/>
          </a:bodyPr>
          <a:lstStyle/>
          <a:p>
            <a:endParaRPr lang="fr-BE" dirty="0">
              <a:latin typeface="Rubik Light" panose="02000604000000020004" pitchFamily="2" charset="-79"/>
              <a:cs typeface="Rubik Light" panose="02000604000000020004" pitchFamily="2" charset="-79"/>
            </a:endParaRPr>
          </a:p>
          <a:p>
            <a:r>
              <a:rPr lang="fr-BE" sz="2200" dirty="0">
                <a:latin typeface="Rubik Light" panose="02000604000000020004" pitchFamily="2" charset="-79"/>
                <a:cs typeface="Rubik Light" panose="02000604000000020004" pitchFamily="2" charset="-79"/>
              </a:rPr>
              <a:t>Présentation </a:t>
            </a:r>
            <a:r>
              <a:rPr lang="fr-FR" sz="2200" dirty="0">
                <a:cs typeface="Rubik Light" panose="02000604000000020004" pitchFamily="2" charset="-79"/>
              </a:rPr>
              <a:t>« Sortir du sans-abrisme : Quand la stratégie rencontre les services de terrain ! » </a:t>
            </a:r>
            <a:endParaRPr lang="fr-BE" sz="2200" dirty="0">
              <a:cs typeface="Rubik Light" panose="02000604000000020004" pitchFamily="2" charset="-79"/>
            </a:endParaRPr>
          </a:p>
          <a:p>
            <a:r>
              <a:rPr lang="fr-BE" sz="2200" dirty="0">
                <a:latin typeface="Rubik Light" panose="02000604000000020004" pitchFamily="2" charset="-79"/>
                <a:cs typeface="Rubik Light" panose="02000604000000020004" pitchFamily="2" charset="-79"/>
              </a:rPr>
              <a:t>par Anita Mariconda</a:t>
            </a:r>
          </a:p>
          <a:p>
            <a:endParaRPr lang="fr-BE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5939090-A7F8-CF49-2C40-8A2DC16FDFFB}"/>
              </a:ext>
            </a:extLst>
          </p:cNvPr>
          <p:cNvSpPr txBox="1"/>
          <p:nvPr/>
        </p:nvSpPr>
        <p:spPr>
          <a:xfrm>
            <a:off x="9505950" y="5454134"/>
            <a:ext cx="168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400" dirty="0">
                <a:solidFill>
                  <a:schemeClr val="accent5"/>
                </a:solidFill>
              </a:rPr>
              <a:t>09 avril 2026</a:t>
            </a:r>
          </a:p>
        </p:txBody>
      </p:sp>
    </p:spTree>
    <p:extLst>
      <p:ext uri="{BB962C8B-B14F-4D97-AF65-F5344CB8AC3E}">
        <p14:creationId xmlns:p14="http://schemas.microsoft.com/office/powerpoint/2010/main" val="3933548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644E46-7D5D-62EA-11C6-6FDBDE9DA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/>
              <a:t>Evolution de la situation logement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3C2278-9764-E6A5-45A5-064147D35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365500"/>
            <a:ext cx="8825659" cy="2057400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latin typeface="Rubik Light" pitchFamily="2" charset="-79"/>
                <a:cs typeface="Rubik Light" pitchFamily="2" charset="-79"/>
              </a:rPr>
              <a:t>En ce qui concerne le travail visant à aider les personnes à sortir de la rue dans les meilleurs délais, nous constatons que :</a:t>
            </a:r>
          </a:p>
          <a:p>
            <a:r>
              <a:rPr lang="fr-FR" dirty="0">
                <a:latin typeface="Rubik Light" pitchFamily="2" charset="-79"/>
                <a:cs typeface="Rubik Light" pitchFamily="2" charset="-79"/>
              </a:rPr>
              <a:t>12 personnes ont été mises en logement (logements sociaux/privés)</a:t>
            </a:r>
          </a:p>
          <a:p>
            <a:r>
              <a:rPr lang="fr-FR" dirty="0">
                <a:latin typeface="Rubik Light" pitchFamily="2" charset="-79"/>
                <a:cs typeface="Rubik Light" pitchFamily="2" charset="-79"/>
              </a:rPr>
              <a:t>18 personnes sorties de la rue vers d’autres formes d’hébergement </a:t>
            </a:r>
          </a:p>
          <a:p>
            <a:r>
              <a:rPr lang="fr-FR" dirty="0">
                <a:latin typeface="Rubik Light" pitchFamily="2" charset="-79"/>
                <a:cs typeface="Rubik Light" pitchFamily="2" charset="-79"/>
              </a:rPr>
              <a:t>4 fins de collaboration pour départ hors entité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40370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C902E4-1165-9329-25B5-2C1BD0865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Collaborations en 2025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F903F0-50C2-1613-AED6-BC24E622E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2236 collaborations majoritairement faites avec les mêmes services du réseau, sans celles-ci, notre travail d’accompagnement n’aurait aucun sens :</a:t>
            </a:r>
          </a:p>
          <a:p>
            <a:pPr marL="0" indent="0">
              <a:buNone/>
            </a:pPr>
            <a:endParaRPr lang="fr-FR" dirty="0"/>
          </a:p>
          <a:p>
            <a:pPr marL="342900" indent="-342900"/>
            <a:r>
              <a:rPr lang="fr-FR" dirty="0"/>
              <a:t>CPAS (D.U.S., Logement et Secteur) : 30,27 % ;</a:t>
            </a:r>
          </a:p>
          <a:p>
            <a:pPr marL="342900" indent="-342900"/>
            <a:r>
              <a:rPr lang="fr-FR" dirty="0"/>
              <a:t>Les collaborations concernant le logement (sociétés de logements sociaux, propriétaires privés, capteur logement) : 24,37 % ;</a:t>
            </a:r>
          </a:p>
          <a:p>
            <a:pPr marL="342900" indent="-342900"/>
            <a:r>
              <a:rPr lang="fr-FR" dirty="0"/>
              <a:t>Santé physique/mentale : 9,16 % ;</a:t>
            </a:r>
          </a:p>
          <a:p>
            <a:pPr marL="342900" indent="-342900"/>
            <a:r>
              <a:rPr lang="fr-FR" dirty="0"/>
              <a:t>Administrations communales, mutuelles,… (remise en ordre) : 8,90 %.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42645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6F7E9A-DCD8-3E46-9065-9FA65E391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Actuellement…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5D0D6-B0E4-AD97-200E-271E38B3C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067050"/>
            <a:ext cx="8825659" cy="2178050"/>
          </a:xfrm>
        </p:spPr>
        <p:txBody>
          <a:bodyPr>
            <a:normAutofit fontScale="92500" lnSpcReduction="10000"/>
          </a:bodyPr>
          <a:lstStyle/>
          <a:p>
            <a:pPr marL="342900" indent="-342900"/>
            <a:r>
              <a:rPr lang="fr-FR" dirty="0">
                <a:latin typeface="Rubik Light" pitchFamily="2" charset="-79"/>
                <a:cs typeface="Rubik Light" pitchFamily="2" charset="-79"/>
              </a:rPr>
              <a:t>Certains de ces suivis demandent moins d’implication (une fois la personne entrée en logement, il peut arriver d’espacer le suivi à la demande de cette même personne), ce qui permet de travailler avec 41 personnes au lieu du seuil initialement fixé à 10 personnes ;</a:t>
            </a:r>
          </a:p>
          <a:p>
            <a:pPr marL="342900" indent="-342900"/>
            <a:r>
              <a:rPr lang="fr-FR" dirty="0">
                <a:latin typeface="Rubik Light" pitchFamily="2" charset="-79"/>
                <a:cs typeface="Rubik Light" pitchFamily="2" charset="-79"/>
              </a:rPr>
              <a:t>1 entrée en logement privé</a:t>
            </a:r>
          </a:p>
          <a:p>
            <a:pPr marL="342900" indent="-342900"/>
            <a:r>
              <a:rPr lang="fr-FR" dirty="0">
                <a:latin typeface="Rubik Light" pitchFamily="2" charset="-79"/>
                <a:cs typeface="Rubik Light" pitchFamily="2" charset="-79"/>
              </a:rPr>
              <a:t>1 entrée en logement d’insertion</a:t>
            </a:r>
          </a:p>
          <a:p>
            <a:pPr marL="342900" indent="-342900"/>
            <a:r>
              <a:rPr lang="fr-FR" dirty="0">
                <a:latin typeface="Rubik Light" pitchFamily="2" charset="-79"/>
                <a:cs typeface="Rubik Light" pitchFamily="2" charset="-79"/>
              </a:rPr>
              <a:t>L’agent participe aux réunions du </a:t>
            </a:r>
            <a:r>
              <a:rPr lang="fr-FR" dirty="0" err="1">
                <a:latin typeface="Rubik Light" pitchFamily="2" charset="-79"/>
                <a:cs typeface="Rubik Light" pitchFamily="2" charset="-79"/>
              </a:rPr>
              <a:t>Housing</a:t>
            </a:r>
            <a:r>
              <a:rPr lang="fr-FR" dirty="0">
                <a:latin typeface="Rubik Light" pitchFamily="2" charset="-79"/>
                <a:cs typeface="Rubik Light" pitchFamily="2" charset="-79"/>
              </a:rPr>
              <a:t> First, réunions cliniques, …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34949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40F92D-1DFF-93B7-CC06-A10D9F077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Questions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0FB2C7-CC97-146B-97B7-B1C74227A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/>
          </a:p>
          <a:p>
            <a:endParaRPr lang="fr-BE" dirty="0"/>
          </a:p>
          <a:p>
            <a:r>
              <a:rPr lang="fr-BE" dirty="0"/>
              <a:t>Avez-vous des questions ?</a:t>
            </a:r>
          </a:p>
        </p:txBody>
      </p:sp>
    </p:spTree>
    <p:extLst>
      <p:ext uri="{BB962C8B-B14F-4D97-AF65-F5344CB8AC3E}">
        <p14:creationId xmlns:p14="http://schemas.microsoft.com/office/powerpoint/2010/main" val="791636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A64760-0119-EE5D-AA7A-9823F306E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E0C716-4519-EFE3-F731-2A324882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004" y="4102100"/>
            <a:ext cx="8825659" cy="706964"/>
          </a:xfrm>
        </p:spPr>
        <p:txBody>
          <a:bodyPr/>
          <a:lstStyle/>
          <a:p>
            <a:r>
              <a:rPr lang="fr-BE" dirty="0"/>
              <a:t>Un grand merci pour votre écoute</a:t>
            </a:r>
          </a:p>
        </p:txBody>
      </p:sp>
    </p:spTree>
    <p:extLst>
      <p:ext uri="{BB962C8B-B14F-4D97-AF65-F5344CB8AC3E}">
        <p14:creationId xmlns:p14="http://schemas.microsoft.com/office/powerpoint/2010/main" val="305724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45F073-5B12-F904-AB20-CC896C85D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2400" b="1" dirty="0"/>
              <a:t>Public cible :</a:t>
            </a:r>
            <a:br>
              <a:rPr lang="fr-BE" sz="2400" b="1" dirty="0"/>
            </a:br>
            <a:r>
              <a:rPr lang="fr-BE" sz="2000" dirty="0"/>
              <a:t>Deux conditions pour pouvoir rejoindre le projet :</a:t>
            </a:r>
            <a:br>
              <a:rPr lang="fr-BE" sz="2000" dirty="0"/>
            </a:br>
            <a:endParaRPr lang="fr-BE" sz="2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DC5EC4-8CD4-9C42-4BC8-87CB6795A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6000"/>
            <a:ext cx="9805146" cy="4013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BE" sz="900" dirty="0"/>
          </a:p>
          <a:p>
            <a:r>
              <a:rPr lang="fr-BE" sz="8000" dirty="0"/>
              <a:t>Tout d’abord, il faut qu’il y ait </a:t>
            </a:r>
            <a:r>
              <a:rPr lang="fr-BE" sz="8000" b="1" dirty="0"/>
              <a:t>une réelle demande</a:t>
            </a:r>
            <a:r>
              <a:rPr lang="fr-BE" sz="8000" dirty="0"/>
              <a:t> de la part de l’usager. </a:t>
            </a:r>
          </a:p>
          <a:p>
            <a:pPr marL="0" indent="0">
              <a:buNone/>
            </a:pPr>
            <a:endParaRPr lang="fr-BE" sz="3200" dirty="0"/>
          </a:p>
          <a:p>
            <a:r>
              <a:rPr lang="fr-BE" sz="8000" dirty="0"/>
              <a:t>Il faut, ensuite, que ce dernier soit privé d’un toit depuis </a:t>
            </a:r>
            <a:r>
              <a:rPr lang="fr-BE" sz="8000" b="1" dirty="0"/>
              <a:t>moins de 6 mois</a:t>
            </a:r>
            <a:r>
              <a:rPr lang="fr-BE" sz="8000" dirty="0"/>
              <a:t> sur l’entité Louvièroise.</a:t>
            </a:r>
          </a:p>
          <a:p>
            <a:pPr marL="0" indent="0">
              <a:buNone/>
            </a:pPr>
            <a:r>
              <a:rPr lang="fr-BE" sz="8000" dirty="0"/>
              <a:t>     Ce public peut, par conséquent, correspondre à tout individu :</a:t>
            </a:r>
          </a:p>
          <a:p>
            <a:pPr marL="0" lvl="0" indent="0">
              <a:buNone/>
            </a:pPr>
            <a:r>
              <a:rPr lang="fr-BE" sz="8000" dirty="0"/>
              <a:t>       - Sans-abri,</a:t>
            </a:r>
          </a:p>
          <a:p>
            <a:pPr marL="0" lvl="0" indent="0">
              <a:buNone/>
            </a:pPr>
            <a:r>
              <a:rPr lang="fr-BE" sz="8000" dirty="0"/>
              <a:t>       - Vivant dans un squat,</a:t>
            </a:r>
          </a:p>
          <a:p>
            <a:pPr marL="0" lvl="0" indent="0">
              <a:buNone/>
            </a:pPr>
            <a:r>
              <a:rPr lang="fr-BE" sz="8000" dirty="0"/>
              <a:t>       - Pratiquant le gauche/droite,</a:t>
            </a:r>
          </a:p>
          <a:p>
            <a:pPr marL="0" lvl="0" indent="0">
              <a:buNone/>
            </a:pPr>
            <a:r>
              <a:rPr lang="fr-BE" sz="8000" dirty="0"/>
              <a:t>       - Vivant chez un tiers,</a:t>
            </a:r>
          </a:p>
          <a:p>
            <a:pPr marL="0" lvl="0" indent="0">
              <a:buNone/>
            </a:pPr>
            <a:r>
              <a:rPr lang="fr-BE" sz="8000" dirty="0"/>
              <a:t>       - Sortant de prison ou d’hospitalisation</a:t>
            </a:r>
          </a:p>
          <a:p>
            <a:pPr marL="0" lvl="0" indent="0">
              <a:buNone/>
            </a:pPr>
            <a:r>
              <a:rPr lang="fr-BE" sz="8000" dirty="0"/>
              <a:t>       - …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04710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8A7E6B-7048-85AD-70EB-8805DFD0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Méthodologie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EA61C6-B59E-731E-66D7-E71352CDE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1350"/>
            <a:ext cx="10515600" cy="2006600"/>
          </a:xfrm>
        </p:spPr>
        <p:txBody>
          <a:bodyPr/>
          <a:lstStyle/>
          <a:p>
            <a:r>
              <a:rPr lang="fr-BE" sz="2000" dirty="0"/>
              <a:t>Le bénéficiaire doit être demandeur. Il ne s’agit pas d’une aide contrainte. </a:t>
            </a:r>
          </a:p>
          <a:p>
            <a:pPr lvl="0"/>
            <a:r>
              <a:rPr lang="fr-BE" sz="2000" dirty="0"/>
              <a:t>Un </a:t>
            </a:r>
            <a:r>
              <a:rPr lang="fr-BE" sz="2000" b="1" u="sng" dirty="0"/>
              <a:t>accompagnement intensif</a:t>
            </a:r>
            <a:r>
              <a:rPr lang="fr-BE" sz="2000" dirty="0"/>
              <a:t> visant l’entrée en logement,</a:t>
            </a:r>
          </a:p>
          <a:p>
            <a:pPr lvl="0"/>
            <a:r>
              <a:rPr lang="fr-BE" sz="2000" dirty="0"/>
              <a:t>Un suivi personnalisé adapté au rythme de chacun,</a:t>
            </a:r>
          </a:p>
          <a:p>
            <a:pPr lvl="0"/>
            <a:r>
              <a:rPr lang="fr-BE" sz="2000" dirty="0"/>
              <a:t>Une collaboration active avec les partenaires du réseau afin d’apporter une aide appropriée.</a:t>
            </a:r>
          </a:p>
          <a:p>
            <a:pPr lvl="0"/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6492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B4BA6C-699D-2BF7-7DDA-E0327464B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Méthodologie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F65D78-DD97-2786-7D90-9A1FE486B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BE" dirty="0"/>
          </a:p>
          <a:p>
            <a:pPr lvl="0"/>
            <a:r>
              <a:rPr lang="fr-BE" dirty="0"/>
              <a:t>Apporter une écoute attentive et bienveillante,</a:t>
            </a:r>
          </a:p>
          <a:p>
            <a:pPr lvl="0"/>
            <a:r>
              <a:rPr lang="fr-BE" dirty="0"/>
              <a:t>Respecter le secret professionnel partagé ( avec les collaborateurs actifs).</a:t>
            </a:r>
          </a:p>
          <a:p>
            <a:r>
              <a:rPr lang="fr-BE" dirty="0"/>
              <a:t>Mise en place d’une relation de confiance; bien utile à la recherche de solutions aux différents problèmes pour lesquels une bonne collaboration est capitale.</a:t>
            </a:r>
          </a:p>
          <a:p>
            <a:r>
              <a:rPr lang="fr-BE" dirty="0"/>
              <a:t>Il est possible de </a:t>
            </a:r>
            <a:r>
              <a:rPr lang="fr-BE" u="sng" dirty="0"/>
              <a:t>mettre fin à tout moment </a:t>
            </a:r>
            <a:r>
              <a:rPr lang="fr-BE" dirty="0"/>
              <a:t>à l’aide proposée.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92758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3E1932-2D01-791C-645F-B89AB2922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constats de terrain pour l’année 2025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1F909F-2B9E-1A48-DAB1-47A25A9E0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solidFill>
                  <a:srgbClr val="000000"/>
                </a:solidFill>
                <a:latin typeface="Rubik Light" panose="02000604000000020004" pitchFamily="2" charset="-79"/>
                <a:ea typeface="Times New Roman" panose="02020603050405020304" pitchFamily="18" charset="0"/>
                <a:cs typeface="Rubik Light" panose="02000604000000020004" pitchFamily="2" charset="-79"/>
              </a:rPr>
              <a:t> 41 personnes concernées par le projet dont 17 primo orientés par des services du réseau, ainsi que par d’autres usagers. Toutes les personnes orientées ont pu intégrer le projet.</a:t>
            </a:r>
          </a:p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latin typeface="Rubik Light" pitchFamily="2" charset="-79"/>
                <a:cs typeface="Rubik Light" pitchFamily="2" charset="-79"/>
              </a:rPr>
              <a:t> Concrètement, parmi les chiffres de 2025, outre les 17 primo utilisateurs identifiés, retenons qu’il y avait continuité de travail avec 24 personnes déjà aidées en 2024.</a:t>
            </a:r>
            <a:endParaRPr lang="fr-FR" dirty="0">
              <a:solidFill>
                <a:srgbClr val="000000"/>
              </a:solidFill>
              <a:latin typeface="Rubik Light" pitchFamily="2" charset="-79"/>
              <a:ea typeface="Times New Roman" panose="02020603050405020304" pitchFamily="18" charset="0"/>
              <a:cs typeface="Rubik Light" panose="02000604000000020004" pitchFamily="2" charset="-79"/>
            </a:endParaRPr>
          </a:p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solidFill>
                  <a:srgbClr val="000000"/>
                </a:solidFill>
                <a:latin typeface="Rubik Light" pitchFamily="2" charset="-79"/>
                <a:ea typeface="Times New Roman" panose="02020603050405020304" pitchFamily="18" charset="0"/>
                <a:cs typeface="Rubik Light" panose="02000604000000020004" pitchFamily="2" charset="-79"/>
              </a:rPr>
              <a:t> Population mixte, pour 53 % d’hommes contre 47 % sont des femmes.</a:t>
            </a:r>
          </a:p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solidFill>
                  <a:srgbClr val="000000"/>
                </a:solidFill>
                <a:latin typeface="Rubik Light" pitchFamily="2" charset="-79"/>
                <a:ea typeface="Times New Roman" panose="02020603050405020304" pitchFamily="18" charset="0"/>
                <a:cs typeface="Rubik Light" panose="02000604000000020004" pitchFamily="2" charset="-79"/>
              </a:rPr>
              <a:t>Un pic se dégage dans la tranche d’âge des 18-24 ans. Globalement, notre service vise toutes les catégories d’âges.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4050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C5D7F7-6CD4-206B-BA82-877F67A69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constats de terrain pour l’année 2025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37845E-2314-55B3-5A95-FC8A7ADD4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solidFill>
                  <a:srgbClr val="000000"/>
                </a:solidFill>
                <a:latin typeface="Rubik Light" panose="02000604000000020004" pitchFamily="2" charset="-79"/>
                <a:ea typeface="Times New Roman" panose="02020603050405020304" pitchFamily="18" charset="0"/>
                <a:cs typeface="Rubik Light" panose="02000604000000020004" pitchFamily="2" charset="-79"/>
              </a:rPr>
              <a:t>En 2024, 79% du public venaient de région de La Louvière. En 2025, les louviérois représentent 95 % des personnes suivies</a:t>
            </a:r>
          </a:p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latin typeface="Rubik Light" pitchFamily="2" charset="-79"/>
                <a:cs typeface="Rubik Light" pitchFamily="2" charset="-79"/>
              </a:rPr>
              <a:t>Sur les 41 situations identifiées, nous observons la prévalence du statut d’isolé sans enfant(s) à hauteur de 68 %, pour 14 % de couples sans enfants</a:t>
            </a:r>
          </a:p>
          <a:p>
            <a:pPr marL="139700" indent="0" algn="just">
              <a:lnSpc>
                <a:spcPct val="115000"/>
              </a:lnSpc>
              <a:spcBef>
                <a:spcPts val="1400"/>
              </a:spcBef>
              <a:spcAft>
                <a:spcPts val="710"/>
              </a:spcAft>
            </a:pPr>
            <a:r>
              <a:rPr lang="fr-FR" dirty="0">
                <a:latin typeface="Rubik Light" pitchFamily="2" charset="-79"/>
                <a:cs typeface="Rubik Light" pitchFamily="2" charset="-79"/>
              </a:rPr>
              <a:t>Sur les 41 personnes aidées dans le projet, 17 d’entre elles bénéficiaient d’allocations sociales, soit 71 % du public et 10 d’entre elles étaient sans ressources, soit 25 % des usagers suivis. </a:t>
            </a:r>
            <a:endParaRPr lang="fr-FR" dirty="0">
              <a:solidFill>
                <a:srgbClr val="000000"/>
              </a:solidFill>
              <a:latin typeface="Rubik Light" pitchFamily="2" charset="-79"/>
              <a:ea typeface="Times New Roman" panose="02020603050405020304" pitchFamily="18" charset="0"/>
              <a:cs typeface="Rubik Light" panose="02000604000000020004" pitchFamily="2" charset="-79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17888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926FBA-9161-FEFF-4539-FDA40CEA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Rubik Light" pitchFamily="2" charset="-79"/>
                <a:ea typeface="Times New Roman" panose="02020603050405020304" pitchFamily="18" charset="0"/>
                <a:cs typeface="Rubik Light" pitchFamily="2" charset="-79"/>
              </a:rPr>
              <a:t>Difficultés rencontrées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BC1E40-71CA-8EB9-7E5D-84F310BB2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>
                <a:latin typeface="Rubik Light" pitchFamily="2" charset="-79"/>
                <a:cs typeface="Rubik Light" pitchFamily="2" charset="-79"/>
              </a:rPr>
              <a:t>272 difficultés </a:t>
            </a:r>
            <a:r>
              <a:rPr lang="fr-FR" dirty="0">
                <a:latin typeface="Rubik Light" pitchFamily="2" charset="-79"/>
                <a:cs typeface="Rubik Light" pitchFamily="2" charset="-79"/>
              </a:rPr>
              <a:t>ont été enregistrées pour 41 personnes, ce qui représente en moyenne 7 difficultés par personne :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Logement (100 %)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Difficultés administratives (92 %)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Isolement social et difficultés au niveau familial (92 %)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Problèmes financiers (92 %)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Emploi/Formation (78 %)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Santé mentale (64 %)</a:t>
            </a:r>
          </a:p>
          <a:p>
            <a:pPr marL="285750" indent="-285750"/>
            <a:r>
              <a:rPr lang="fr-FR" dirty="0">
                <a:latin typeface="Rubik Light" pitchFamily="2" charset="-79"/>
                <a:cs typeface="Rubik Light" pitchFamily="2" charset="-79"/>
              </a:rPr>
              <a:t>Problèmes liés aux assuétudes (32 %)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67905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3583AF-0804-A69A-0C95-2FAA26396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latin typeface="Rubik Light" panose="02000604000000020004" pitchFamily="2" charset="-79"/>
                <a:cs typeface="Rubik Light" panose="02000604000000020004" pitchFamily="2" charset="-79"/>
              </a:rPr>
              <a:t>Interventions par la case manager </a:t>
            </a:r>
            <a:br>
              <a:rPr lang="fr-FR" dirty="0">
                <a:latin typeface="Rubik Light" panose="02000604000000020004" pitchFamily="2" charset="-79"/>
                <a:cs typeface="Rubik Light" panose="02000604000000020004" pitchFamily="2" charset="-79"/>
              </a:rPr>
            </a:br>
            <a:r>
              <a:rPr lang="fr-FR" dirty="0">
                <a:latin typeface="Rubik Light" panose="02000604000000020004" pitchFamily="2" charset="-79"/>
                <a:cs typeface="Rubik Light" panose="02000604000000020004" pitchFamily="2" charset="-79"/>
              </a:rPr>
              <a:t>et types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002259-8A76-3A10-5249-07CAF4AE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Rubik Light" pitchFamily="2" charset="-79"/>
                <a:cs typeface="Rubik Light" pitchFamily="2" charset="-79"/>
              </a:rPr>
              <a:t>En 2025, 5564 interventions ont été répertoriées. </a:t>
            </a:r>
          </a:p>
          <a:p>
            <a:r>
              <a:rPr lang="fr-FR" dirty="0">
                <a:latin typeface="Rubik Light" pitchFamily="2" charset="-79"/>
                <a:cs typeface="Rubik Light" pitchFamily="2" charset="-79"/>
              </a:rPr>
              <a:t>En 2024, elles étaient de 3843 sur les 9 mois de travail. </a:t>
            </a:r>
          </a:p>
          <a:p>
            <a:pPr marL="0" indent="0">
              <a:buNone/>
            </a:pPr>
            <a:endParaRPr lang="fr-FR" dirty="0">
              <a:latin typeface="Rubik Light" pitchFamily="2" charset="-79"/>
              <a:cs typeface="Rubik Light" pitchFamily="2" charset="-79"/>
            </a:endParaRPr>
          </a:p>
          <a:p>
            <a:endParaRPr lang="fr-FR" dirty="0">
              <a:latin typeface="Rubik Light" pitchFamily="2" charset="-79"/>
              <a:cs typeface="Rubik Light" pitchFamily="2" charset="-79"/>
            </a:endParaRPr>
          </a:p>
          <a:p>
            <a:pPr marL="0" indent="0">
              <a:buNone/>
            </a:pPr>
            <a:endParaRPr lang="fr-FR" dirty="0">
              <a:latin typeface="Rubik Light" pitchFamily="2" charset="-79"/>
              <a:cs typeface="Rubik Light" pitchFamily="2" charset="-79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5218CFA-40D6-242B-57EE-080197D57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434039"/>
              </p:ext>
            </p:extLst>
          </p:nvPr>
        </p:nvGraphicFramePr>
        <p:xfrm>
          <a:off x="1003300" y="3543300"/>
          <a:ext cx="9486899" cy="2772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9650">
                  <a:extLst>
                    <a:ext uri="{9D8B030D-6E8A-4147-A177-3AD203B41FA5}">
                      <a16:colId xmlns:a16="http://schemas.microsoft.com/office/drawing/2014/main" val="2690487206"/>
                    </a:ext>
                  </a:extLst>
                </a:gridCol>
                <a:gridCol w="2324179">
                  <a:extLst>
                    <a:ext uri="{9D8B030D-6E8A-4147-A177-3AD203B41FA5}">
                      <a16:colId xmlns:a16="http://schemas.microsoft.com/office/drawing/2014/main" val="2166578238"/>
                    </a:ext>
                  </a:extLst>
                </a:gridCol>
                <a:gridCol w="2763070">
                  <a:extLst>
                    <a:ext uri="{9D8B030D-6E8A-4147-A177-3AD203B41FA5}">
                      <a16:colId xmlns:a16="http://schemas.microsoft.com/office/drawing/2014/main" val="4255922931"/>
                    </a:ext>
                  </a:extLst>
                </a:gridCol>
              </a:tblGrid>
              <a:tr h="441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Nombre d’interventions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2025</a:t>
                      </a:r>
                    </a:p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Sur 12 mois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2024</a:t>
                      </a:r>
                    </a:p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Sur 9 mois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4172136"/>
                  </a:ext>
                </a:extLst>
              </a:tr>
              <a:tr h="288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Accompagnements téléphoniques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1047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884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088965"/>
                  </a:ext>
                </a:extLst>
              </a:tr>
              <a:tr h="288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Réunions/Rencontres de concertations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468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486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3083615"/>
                  </a:ext>
                </a:extLst>
              </a:tr>
              <a:tr h="288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Orientations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1425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545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4939290"/>
                  </a:ext>
                </a:extLst>
              </a:tr>
              <a:tr h="3013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Ecoutes de soutiens socio-psychologiques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397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302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1321592"/>
                  </a:ext>
                </a:extLst>
              </a:tr>
              <a:tr h="288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Démarches administratives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523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342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6933925"/>
                  </a:ext>
                </a:extLst>
              </a:tr>
              <a:tr h="2973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Mails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414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321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32944"/>
                  </a:ext>
                </a:extLst>
              </a:tr>
              <a:tr h="288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Rencontres de suivis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982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706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096483"/>
                  </a:ext>
                </a:extLst>
              </a:tr>
              <a:tr h="2888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 dirty="0">
                          <a:effectLst/>
                        </a:rPr>
                        <a:t>Accompagnements physiques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183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165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370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466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AD9C2-9A20-C56A-C638-60F23C47F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de la situation logement</a:t>
            </a:r>
            <a:endParaRPr lang="fr-BE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229C34C-5360-8DE1-F959-60861C6F2E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013598"/>
              </p:ext>
            </p:extLst>
          </p:nvPr>
        </p:nvGraphicFramePr>
        <p:xfrm>
          <a:off x="1501254" y="2729552"/>
          <a:ext cx="7588156" cy="3232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6660">
                  <a:extLst>
                    <a:ext uri="{9D8B030D-6E8A-4147-A177-3AD203B41FA5}">
                      <a16:colId xmlns:a16="http://schemas.microsoft.com/office/drawing/2014/main" val="1019571570"/>
                    </a:ext>
                  </a:extLst>
                </a:gridCol>
                <a:gridCol w="468703">
                  <a:extLst>
                    <a:ext uri="{9D8B030D-6E8A-4147-A177-3AD203B41FA5}">
                      <a16:colId xmlns:a16="http://schemas.microsoft.com/office/drawing/2014/main" val="3736097674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498829728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3756809858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3788275305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224939328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3741704202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3547590517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1058377413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1037618686"/>
                    </a:ext>
                  </a:extLst>
                </a:gridCol>
                <a:gridCol w="466977">
                  <a:extLst>
                    <a:ext uri="{9D8B030D-6E8A-4147-A177-3AD203B41FA5}">
                      <a16:colId xmlns:a16="http://schemas.microsoft.com/office/drawing/2014/main" val="4150234209"/>
                    </a:ext>
                  </a:extLst>
                </a:gridCol>
              </a:tblGrid>
              <a:tr h="167472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 dirty="0">
                          <a:effectLst/>
                        </a:rPr>
                        <a:t>Entrée en projet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10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 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937131"/>
                  </a:ext>
                </a:extLst>
              </a:tr>
              <a:tr h="1680948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Hébergé chez un tiers/famille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Logement privé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Logement social/AIS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Hébergement urgence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Maison d'accueil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Institution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Maison de repos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Rue/squat/abri de fortune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Logement de transit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BE" sz="1100">
                          <a:effectLst/>
                        </a:rPr>
                        <a:t>Abri de nuit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" anchor="ctr"/>
                </a:tc>
                <a:extLst>
                  <a:ext uri="{0D108BD9-81ED-4DB2-BD59-A6C34878D82A}">
                    <a16:rowId xmlns:a16="http://schemas.microsoft.com/office/drawing/2014/main" val="3172823325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Hébergé tiers//famille (17)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6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4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3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3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02707362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Logement privé (3)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01889927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Logement social (4)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4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8757352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Abri de nuit (8)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99881340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Rue/squat/abri de fortune (6)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3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24072731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Logement de transit (2)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2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61472830"/>
                  </a:ext>
                </a:extLst>
              </a:tr>
              <a:tr h="1736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Maison d'accueil (1)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91259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BE" sz="1100">
                          <a:effectLst/>
                        </a:rPr>
                        <a:t>Total (41)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9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15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0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1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>
                          <a:effectLst/>
                        </a:rPr>
                        <a:t>3</a:t>
                      </a:r>
                      <a:endParaRPr lang="fr-BE" sz="110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BE" sz="1100" dirty="0">
                          <a:effectLst/>
                        </a:rPr>
                        <a:t>2</a:t>
                      </a:r>
                      <a:endParaRPr lang="fr-BE" sz="1100" dirty="0">
                        <a:effectLst/>
                        <a:latin typeface="Rubik Light" panose="020006040000000200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58854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522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</TotalTime>
  <Words>975</Words>
  <Application>Microsoft Office PowerPoint</Application>
  <PresentationFormat>Grand écran</PresentationFormat>
  <Paragraphs>203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Rubik Light</vt:lpstr>
      <vt:lpstr>Wingdings 3</vt:lpstr>
      <vt:lpstr>Salle d’ions</vt:lpstr>
      <vt:lpstr>Accompagnement intensif des primo arrivants en rue</vt:lpstr>
      <vt:lpstr>Public cible : Deux conditions pour pouvoir rejoindre le projet : </vt:lpstr>
      <vt:lpstr>Méthodologie</vt:lpstr>
      <vt:lpstr>Méthodologie</vt:lpstr>
      <vt:lpstr>Les constats de terrain pour l’année 2025</vt:lpstr>
      <vt:lpstr>Les constats de terrain pour l’année 2025</vt:lpstr>
      <vt:lpstr>Difficultés rencontrées</vt:lpstr>
      <vt:lpstr>Interventions par la case manager  et types</vt:lpstr>
      <vt:lpstr>Evolution de la situation logement</vt:lpstr>
      <vt:lpstr>Evolution de la situation logement</vt:lpstr>
      <vt:lpstr>Collaborations en 2025</vt:lpstr>
      <vt:lpstr>Actuellement…</vt:lpstr>
      <vt:lpstr>Questions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 Mariconda</dc:creator>
  <cp:lastModifiedBy>Anita Mariconda</cp:lastModifiedBy>
  <cp:revision>7</cp:revision>
  <dcterms:created xsi:type="dcterms:W3CDTF">2026-04-07T08:31:01Z</dcterms:created>
  <dcterms:modified xsi:type="dcterms:W3CDTF">2026-04-07T13:52:27Z</dcterms:modified>
</cp:coreProperties>
</file>