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7" r:id="rId4"/>
    <p:sldId id="259" r:id="rId5"/>
    <p:sldId id="260" r:id="rId6"/>
    <p:sldId id="262" r:id="rId7"/>
    <p:sldId id="263" r:id="rId8"/>
    <p:sldId id="264" r:id="rId9"/>
    <p:sldId id="266" r:id="rId10"/>
    <p:sldId id="265" r:id="rId11"/>
  </p:sldIdLst>
  <p:sldSz cx="12192000" cy="6858000"/>
  <p:notesSz cx="6887845" cy="1001839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ustomXml" Target="../customXml/item3.xml"/><Relationship Id="rId16" Type="http://schemas.openxmlformats.org/officeDocument/2006/relationships/customXml" Target="../customXml/item2.xml"/><Relationship Id="rId15" Type="http://schemas.openxmlformats.org/officeDocument/2006/relationships/customXml" Target="../customXml/item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CD456C-CA01-4C48-BC9A-94D12C26FEDE}" type="datetimeFigureOut">
              <a:rPr lang="fr-BE" smtClean="0"/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19CB56-D8D4-43D0-A0F2-823A35FC9A86}" type="slidenum">
              <a:rPr lang="fr-BE" smtClean="0"/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2" name="Freeform: Shape 4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>
            <a:grpSpLocks noGrp="1" noRot="1" noChangeAspect="1" noMove="1" noResize="1" noUngrp="1"/>
          </p:cNvGrpSpPr>
          <p:nvPr/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45" name="Freeform: Shape 44"/>
            <p:cNvSpPr/>
            <p:nvPr/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6" name="Freeform: Shape 45"/>
            <p:cNvSpPr/>
            <p:nvPr/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/>
            <p:cNvSpPr/>
            <p:nvPr/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8" name="Freeform: Shape 47"/>
            <p:cNvSpPr/>
            <p:nvPr/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9" name="Freeform: Shape 48"/>
            <p:cNvSpPr/>
            <p:nvPr/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0" name="Freeform: Shape 49"/>
            <p:cNvSpPr/>
            <p:nvPr/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1" name="Freeform: Shape 50"/>
            <p:cNvSpPr/>
            <p:nvPr/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0858" y="1435397"/>
            <a:ext cx="7370835" cy="2387918"/>
          </a:xfrm>
        </p:spPr>
        <p:txBody>
          <a:bodyPr anchor="b">
            <a:normAutofit/>
          </a:bodyPr>
          <a:lstStyle/>
          <a:p>
            <a:r>
              <a:rPr lang="fr-FR" sz="6600" b="1" u="sng" dirty="0">
                <a:solidFill>
                  <a:schemeClr val="tx2"/>
                </a:solidFill>
              </a:rPr>
              <a:t>Atelier 3 :</a:t>
            </a:r>
            <a:br>
              <a:rPr lang="fr-FR" sz="5200" b="1" u="sng" dirty="0">
                <a:solidFill>
                  <a:schemeClr val="tx2"/>
                </a:solidFill>
              </a:rPr>
            </a:br>
            <a:r>
              <a:rPr lang="fr-FR" sz="5200" dirty="0">
                <a:solidFill>
                  <a:schemeClr val="tx2"/>
                </a:solidFill>
              </a:rPr>
              <a:t>Santé et Santé mentale</a:t>
            </a:r>
            <a:endParaRPr lang="fr-BE" sz="5200" dirty="0">
              <a:solidFill>
                <a:schemeClr val="tx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422187" y="4001587"/>
            <a:ext cx="7285426" cy="682079"/>
          </a:xfrm>
        </p:spPr>
        <p:txBody>
          <a:bodyPr>
            <a:normAutofit fontScale="92500" lnSpcReduction="10000"/>
          </a:bodyPr>
          <a:lstStyle/>
          <a:p>
            <a:r>
              <a:rPr lang="fr-FR" i="1" dirty="0">
                <a:solidFill>
                  <a:schemeClr val="tx2"/>
                </a:solidFill>
              </a:rPr>
              <a:t>Comment garantir des parcours de soins sans rupture pour les personnes sans chez-soi ?</a:t>
            </a:r>
            <a:endParaRPr lang="fr-BE" i="1" dirty="0">
              <a:solidFill>
                <a:schemeClr val="tx2"/>
              </a:solidFill>
            </a:endParaRPr>
          </a:p>
        </p:txBody>
      </p:sp>
      <p:grpSp>
        <p:nvGrpSpPr>
          <p:cNvPr id="53" name="Group 52"/>
          <p:cNvGrpSpPr>
            <a:grpSpLocks noGrp="1" noRot="1" noChangeAspect="1" noMove="1" noResize="1" noUngrp="1"/>
          </p:cNvGrpSpPr>
          <p:nvPr/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58" name="Freeform: Shape 53"/>
            <p:cNvSpPr/>
            <p:nvPr/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54"/>
            <p:cNvSpPr/>
            <p:nvPr/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55"/>
            <p:cNvSpPr/>
            <p:nvPr/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57" name="Freeform: Shape 56"/>
            <p:cNvSpPr/>
            <p:nvPr/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9" name="Group 58"/>
          <p:cNvGrpSpPr>
            <a:grpSpLocks noGrp="1" noRot="1" noChangeAspect="1" noMove="1" noResize="1" noUngrp="1"/>
          </p:cNvGrpSpPr>
          <p:nvPr/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60" name="Freeform: Shape 59"/>
            <p:cNvSpPr/>
            <p:nvPr/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/>
            <p:cNvSpPr/>
            <p:nvPr/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/>
            <p:cNvSpPr/>
            <p:nvPr/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63" name="Freeform: Shape 62"/>
            <p:cNvSpPr/>
            <p:nvPr/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ZoneTexte 3"/>
          <p:cNvSpPr txBox="1"/>
          <p:nvPr/>
        </p:nvSpPr>
        <p:spPr>
          <a:xfrm>
            <a:off x="2315183" y="5496128"/>
            <a:ext cx="8217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Journée AMA – 09.04.2026 </a:t>
            </a:r>
            <a:endParaRPr lang="fr-FR" dirty="0"/>
          </a:p>
          <a:p>
            <a:r>
              <a:rPr lang="fr-FR" dirty="0"/>
              <a:t>« Sortir du sans-abrisme : Quand la stratégie rencontre les services de terrain ! »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>
            <a:grpSpLocks noGrp="1" noRot="1" noChangeAspect="1" noMove="1" noResize="1" noUngrp="1"/>
          </p:cNvGrpSpPr>
          <p:nvPr/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/>
            <p:cNvSpPr/>
            <p:nvPr/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/>
            <p:cNvSpPr/>
            <p:nvPr/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312245"/>
          </a:xfrm>
        </p:spPr>
        <p:txBody>
          <a:bodyPr>
            <a:normAutofit fontScale="90000"/>
          </a:bodyPr>
          <a:lstStyle/>
          <a:p>
            <a:pPr algn="ctr"/>
            <a:endParaRPr lang="fr-BE" sz="3600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4945" y="1848255"/>
            <a:ext cx="10894978" cy="3561945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fr-FR" sz="4800" i="1" dirty="0">
                <a:solidFill>
                  <a:schemeClr val="tx2"/>
                </a:solidFill>
              </a:rPr>
              <a:t>Qui dans cette salle reconnaît ce type de situation ou une situation similaire où la santé mentale d’une personne sans chez-soi a mis en échec un parcours de soins ?</a:t>
            </a:r>
            <a:endParaRPr lang="fr-BE" sz="4800" i="1" dirty="0">
              <a:solidFill>
                <a:schemeClr val="tx2"/>
              </a:solidFill>
            </a:endParaRPr>
          </a:p>
        </p:txBody>
      </p:sp>
      <p:grpSp>
        <p:nvGrpSpPr>
          <p:cNvPr id="18" name="Group 17"/>
          <p:cNvGrpSpPr>
            <a:grpSpLocks noGrp="1" noRot="1" noChangeAspect="1" noMove="1" noResize="1" noUngrp="1"/>
          </p:cNvGrpSpPr>
          <p:nvPr/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/>
            <p:cNvSpPr/>
            <p:nvPr/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/>
            <p:cNvSpPr/>
            <p:nvPr/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/>
            <p:cNvSpPr/>
            <p:nvPr/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/>
            <p:cNvSpPr/>
            <p:nvPr/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>
            <a:grpSpLocks noGrp="1" noRot="1" noChangeAspect="1" noMove="1" noResize="1" noUngrp="1"/>
          </p:cNvGrpSpPr>
          <p:nvPr/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/>
            <p:cNvSpPr/>
            <p:nvPr/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/>
            <p:cNvSpPr/>
            <p:nvPr/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312245"/>
          </a:xfrm>
        </p:spPr>
        <p:txBody>
          <a:bodyPr>
            <a:normAutofit fontScale="90000"/>
          </a:bodyPr>
          <a:lstStyle/>
          <a:p>
            <a:pPr algn="ctr"/>
            <a:endParaRPr lang="fr-BE" sz="3600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4945" y="1848255"/>
            <a:ext cx="10894978" cy="3561945"/>
          </a:xfrm>
        </p:spPr>
        <p:txBody>
          <a:bodyPr anchor="t">
            <a:noAutofit/>
          </a:bodyPr>
          <a:lstStyle/>
          <a:p>
            <a:pPr marL="0" indent="0" algn="ctr">
              <a:buNone/>
            </a:pPr>
            <a:r>
              <a:rPr lang="fr-FR" sz="4800" i="1" dirty="0">
                <a:solidFill>
                  <a:schemeClr val="tx2"/>
                </a:solidFill>
              </a:rPr>
              <a:t>En vous appuyant sur une situation récente, décrivez 1 à 2 moments où la continuité du parcours de soins a été rompue. Quelle en était la cause principale ?</a:t>
            </a:r>
            <a:endParaRPr lang="fr-BE" sz="4800" i="1" dirty="0">
              <a:solidFill>
                <a:schemeClr val="tx2"/>
              </a:solidFill>
            </a:endParaRPr>
          </a:p>
        </p:txBody>
      </p:sp>
      <p:grpSp>
        <p:nvGrpSpPr>
          <p:cNvPr id="18" name="Group 17"/>
          <p:cNvGrpSpPr>
            <a:grpSpLocks noGrp="1" noRot="1" noChangeAspect="1" noMove="1" noResize="1" noUngrp="1"/>
          </p:cNvGrpSpPr>
          <p:nvPr/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/>
            <p:cNvSpPr/>
            <p:nvPr/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/>
            <p:cNvSpPr/>
            <p:nvPr/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/>
            <p:cNvSpPr/>
            <p:nvPr/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/>
            <p:cNvSpPr/>
            <p:nvPr/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>
            <a:grpSpLocks noGrp="1" noRot="1" noChangeAspect="1" noMove="1" noResize="1" noUngrp="1"/>
          </p:cNvGrpSpPr>
          <p:nvPr/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/>
            <p:cNvSpPr/>
            <p:nvPr/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/>
            <p:cNvSpPr/>
            <p:nvPr/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8358" y="292183"/>
            <a:ext cx="10894978" cy="3561945"/>
          </a:xfrm>
        </p:spPr>
        <p:txBody>
          <a:bodyPr anchor="t">
            <a:noAutofit/>
          </a:bodyPr>
          <a:lstStyle/>
          <a:p>
            <a:pPr marL="0" indent="0" algn="ctr">
              <a:buNone/>
            </a:pPr>
            <a:r>
              <a:rPr lang="fr-FR" sz="4800" b="1" i="1" u="sng" dirty="0">
                <a:solidFill>
                  <a:schemeClr val="tx2"/>
                </a:solidFill>
              </a:rPr>
              <a:t>Stratégie 3 :</a:t>
            </a:r>
            <a:endParaRPr lang="fr-FR" sz="4800" b="1" i="1" u="sng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4800" i="1" dirty="0">
                <a:solidFill>
                  <a:schemeClr val="tx2"/>
                </a:solidFill>
              </a:rPr>
              <a:t>Quand la coordination intersectorielle </a:t>
            </a:r>
            <a:r>
              <a:rPr lang="fr-FR" sz="4800" i="1" dirty="0" err="1">
                <a:solidFill>
                  <a:schemeClr val="tx2"/>
                </a:solidFill>
              </a:rPr>
              <a:t>fait-elle</a:t>
            </a:r>
            <a:r>
              <a:rPr lang="fr-FR" sz="4800" i="1" dirty="0">
                <a:solidFill>
                  <a:schemeClr val="tx2"/>
                </a:solidFill>
              </a:rPr>
              <a:t> défaut ?</a:t>
            </a:r>
            <a:endParaRPr lang="fr-FR" sz="48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FR" sz="48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4800" i="1" dirty="0">
                <a:solidFill>
                  <a:schemeClr val="tx2"/>
                </a:solidFill>
              </a:rPr>
              <a:t>Quelles conventions existent ou manquent pour garantir un parcours de soins sans rupture ?</a:t>
            </a:r>
            <a:endParaRPr lang="fr-BE" sz="4800" i="1" dirty="0">
              <a:solidFill>
                <a:schemeClr val="tx2"/>
              </a:solidFill>
            </a:endParaRPr>
          </a:p>
        </p:txBody>
      </p:sp>
      <p:grpSp>
        <p:nvGrpSpPr>
          <p:cNvPr id="18" name="Group 17"/>
          <p:cNvGrpSpPr>
            <a:grpSpLocks noGrp="1" noRot="1" noChangeAspect="1" noMove="1" noResize="1" noUngrp="1"/>
          </p:cNvGrpSpPr>
          <p:nvPr/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/>
            <p:cNvSpPr/>
            <p:nvPr/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/>
            <p:cNvSpPr/>
            <p:nvPr/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/>
            <p:cNvSpPr/>
            <p:nvPr/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/>
            <p:cNvSpPr/>
            <p:nvPr/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>
            <a:grpSpLocks noGrp="1" noRot="1" noChangeAspect="1" noMove="1" noResize="1" noUngrp="1"/>
          </p:cNvGrpSpPr>
          <p:nvPr/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/>
            <p:cNvSpPr/>
            <p:nvPr/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/>
            <p:cNvSpPr/>
            <p:nvPr/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8358" y="292183"/>
            <a:ext cx="10894978" cy="3561945"/>
          </a:xfrm>
        </p:spPr>
        <p:txBody>
          <a:bodyPr anchor="t">
            <a:noAutofit/>
          </a:bodyPr>
          <a:lstStyle/>
          <a:p>
            <a:pPr marL="0" indent="0" algn="ctr">
              <a:buNone/>
            </a:pPr>
            <a:r>
              <a:rPr lang="fr-FR" sz="4800" b="1" i="1" u="sng" dirty="0">
                <a:solidFill>
                  <a:schemeClr val="tx2"/>
                </a:solidFill>
              </a:rPr>
              <a:t>Stratégie 4 :</a:t>
            </a:r>
            <a:endParaRPr lang="fr-FR" sz="4800" b="1" i="1" u="sng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4800" i="1" dirty="0">
                <a:solidFill>
                  <a:schemeClr val="tx2"/>
                </a:solidFill>
              </a:rPr>
              <a:t>A quel moment le suivi d’une personne ETHOS 1 à 7 s’interrompt-il ?</a:t>
            </a:r>
            <a:endParaRPr lang="fr-FR" sz="48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1400" i="1" dirty="0">
                <a:solidFill>
                  <a:schemeClr val="tx2"/>
                </a:solidFill>
              </a:rPr>
              <a:t>Ethos 1 : personne vivant à la rue ou dans les espaces publics</a:t>
            </a:r>
            <a:endParaRPr lang="fr-FR" sz="14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1400" i="1" dirty="0">
                <a:solidFill>
                  <a:schemeClr val="tx2"/>
                </a:solidFill>
              </a:rPr>
              <a:t>Ethos 2 : personne en Hébergement d’urgence</a:t>
            </a:r>
            <a:endParaRPr lang="fr-FR" sz="14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1400" i="1" dirty="0">
                <a:solidFill>
                  <a:schemeClr val="tx2"/>
                </a:solidFill>
              </a:rPr>
              <a:t>Ethos 3 : personne en foyer d’hébergement</a:t>
            </a:r>
            <a:endParaRPr lang="fr-FR" sz="14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1400" i="1" dirty="0">
                <a:solidFill>
                  <a:schemeClr val="tx2"/>
                </a:solidFill>
              </a:rPr>
              <a:t>Ethos 4 : personne en institution</a:t>
            </a:r>
            <a:endParaRPr lang="fr-FR" sz="14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1400" i="1" dirty="0">
                <a:solidFill>
                  <a:schemeClr val="tx2"/>
                </a:solidFill>
              </a:rPr>
              <a:t>Ethos 5 : personne en logement non conventionnel</a:t>
            </a:r>
            <a:endParaRPr lang="fr-FR" sz="14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1400" i="1" dirty="0">
                <a:solidFill>
                  <a:schemeClr val="tx2"/>
                </a:solidFill>
              </a:rPr>
              <a:t>Ethos 6: personne hébergée chez des tiers</a:t>
            </a:r>
            <a:endParaRPr lang="fr-FR" sz="14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1400" i="1" dirty="0">
                <a:solidFill>
                  <a:schemeClr val="tx2"/>
                </a:solidFill>
              </a:rPr>
              <a:t>Ethos 7 : personne en logement avec menace d’expulsion</a:t>
            </a:r>
            <a:endParaRPr lang="fr-FR" sz="48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4800" i="1" dirty="0">
                <a:solidFill>
                  <a:schemeClr val="tx2"/>
                </a:solidFill>
              </a:rPr>
              <a:t>Pourquoi le réseau 107 ne s’ancre-t-il pas suffisamment dans ce parcours .</a:t>
            </a:r>
            <a:endParaRPr lang="fr-BE" sz="4800" i="1" dirty="0">
              <a:solidFill>
                <a:schemeClr val="tx2"/>
              </a:solidFill>
            </a:endParaRPr>
          </a:p>
        </p:txBody>
      </p:sp>
      <p:grpSp>
        <p:nvGrpSpPr>
          <p:cNvPr id="18" name="Group 17"/>
          <p:cNvGrpSpPr>
            <a:grpSpLocks noGrp="1" noRot="1" noChangeAspect="1" noMove="1" noResize="1" noUngrp="1"/>
          </p:cNvGrpSpPr>
          <p:nvPr/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/>
            <p:cNvSpPr/>
            <p:nvPr/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/>
            <p:cNvSpPr/>
            <p:nvPr/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/>
            <p:cNvSpPr/>
            <p:nvPr/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/>
            <p:cNvSpPr/>
            <p:nvPr/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>
            <a:grpSpLocks noGrp="1" noRot="1" noChangeAspect="1" noMove="1" noResize="1" noUngrp="1"/>
          </p:cNvGrpSpPr>
          <p:nvPr/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/>
            <p:cNvSpPr/>
            <p:nvPr/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/>
            <p:cNvSpPr/>
            <p:nvPr/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8358" y="292183"/>
            <a:ext cx="10894978" cy="3561945"/>
          </a:xfrm>
        </p:spPr>
        <p:txBody>
          <a:bodyPr anchor="t">
            <a:noAutofit/>
          </a:bodyPr>
          <a:lstStyle/>
          <a:p>
            <a:pPr marL="0" indent="0" algn="ctr">
              <a:buNone/>
            </a:pPr>
            <a:r>
              <a:rPr lang="fr-FR" sz="4800" b="1" i="1" u="sng" dirty="0">
                <a:solidFill>
                  <a:schemeClr val="tx2"/>
                </a:solidFill>
              </a:rPr>
              <a:t>Stratégie 7 :</a:t>
            </a:r>
            <a:endParaRPr lang="fr-FR" sz="4800" b="1" i="1" u="sng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4800" i="1" dirty="0">
                <a:solidFill>
                  <a:schemeClr val="tx2"/>
                </a:solidFill>
              </a:rPr>
              <a:t>De quels moyens, mandats ou partenariats le Relais Santé aurait-il besoin ?</a:t>
            </a:r>
            <a:endParaRPr lang="fr-FR" sz="48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FR" sz="48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4800" i="1" dirty="0">
                <a:solidFill>
                  <a:schemeClr val="tx2"/>
                </a:solidFill>
              </a:rPr>
              <a:t>Qu’est-ce qui bloque le refinancement ?</a:t>
            </a:r>
            <a:endParaRPr lang="fr-BE" sz="4800" i="1" dirty="0">
              <a:solidFill>
                <a:schemeClr val="tx2"/>
              </a:solidFill>
            </a:endParaRPr>
          </a:p>
        </p:txBody>
      </p:sp>
      <p:grpSp>
        <p:nvGrpSpPr>
          <p:cNvPr id="18" name="Group 17"/>
          <p:cNvGrpSpPr>
            <a:grpSpLocks noGrp="1" noRot="1" noChangeAspect="1" noMove="1" noResize="1" noUngrp="1"/>
          </p:cNvGrpSpPr>
          <p:nvPr/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/>
            <p:cNvSpPr/>
            <p:nvPr/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/>
            <p:cNvSpPr/>
            <p:nvPr/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/>
            <p:cNvSpPr/>
            <p:nvPr/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/>
            <p:cNvSpPr/>
            <p:nvPr/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>
            <a:grpSpLocks noGrp="1" noRot="1" noChangeAspect="1" noMove="1" noResize="1" noUngrp="1"/>
          </p:cNvGrpSpPr>
          <p:nvPr/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/>
            <p:cNvSpPr/>
            <p:nvPr/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/>
            <p:cNvSpPr/>
            <p:nvPr/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312245"/>
          </a:xfrm>
        </p:spPr>
        <p:txBody>
          <a:bodyPr>
            <a:normAutofit fontScale="90000"/>
          </a:bodyPr>
          <a:lstStyle/>
          <a:p>
            <a:pPr algn="ctr"/>
            <a:endParaRPr lang="fr-BE" sz="3600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9220" y="1550250"/>
            <a:ext cx="10894978" cy="4440357"/>
          </a:xfrm>
        </p:spPr>
        <p:txBody>
          <a:bodyPr anchor="t">
            <a:noAutofit/>
          </a:bodyPr>
          <a:lstStyle/>
          <a:p>
            <a:pPr marL="914400" indent="-914400" algn="ctr">
              <a:buAutoNum type="arabicPeriod"/>
            </a:pPr>
            <a:r>
              <a:rPr lang="fr-FR" sz="4800" i="1" dirty="0">
                <a:solidFill>
                  <a:schemeClr val="tx2"/>
                </a:solidFill>
              </a:rPr>
              <a:t>Freins liés aux personnes</a:t>
            </a:r>
            <a:endParaRPr lang="fr-FR" sz="48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2000" i="1" dirty="0">
                <a:solidFill>
                  <a:schemeClr val="tx2"/>
                </a:solidFill>
              </a:rPr>
              <a:t>(ex : stigmatisation, refus de soins, parcours chaotiques, ...)</a:t>
            </a:r>
            <a:endParaRPr lang="fr-FR" sz="20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FR" sz="20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4800" i="1" dirty="0">
                <a:solidFill>
                  <a:schemeClr val="tx2"/>
                </a:solidFill>
              </a:rPr>
              <a:t>2.  Freins liés aux institutions</a:t>
            </a:r>
            <a:endParaRPr lang="fr-FR" sz="48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2000" i="1" dirty="0">
                <a:solidFill>
                  <a:schemeClr val="tx2"/>
                </a:solidFill>
              </a:rPr>
              <a:t>(ex : cloisonnement, ruptures de prise en charge, critères d’accès, ….)</a:t>
            </a:r>
            <a:endParaRPr lang="fr-FR" sz="20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FR" sz="20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4800" i="1" dirty="0">
                <a:solidFill>
                  <a:schemeClr val="tx2"/>
                </a:solidFill>
              </a:rPr>
              <a:t>3.  Freins liés aux ressources </a:t>
            </a:r>
            <a:endParaRPr lang="fr-FR" sz="48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2000" i="1" dirty="0">
                <a:solidFill>
                  <a:schemeClr val="tx2"/>
                </a:solidFill>
              </a:rPr>
              <a:t>(ex : manque de places, délais, formation des équipes, ….)</a:t>
            </a:r>
            <a:endParaRPr lang="fr-FR" sz="20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FR" sz="20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BE" sz="4800" i="1" dirty="0">
              <a:solidFill>
                <a:schemeClr val="tx2"/>
              </a:solidFill>
            </a:endParaRPr>
          </a:p>
        </p:txBody>
      </p:sp>
      <p:grpSp>
        <p:nvGrpSpPr>
          <p:cNvPr id="18" name="Group 17"/>
          <p:cNvGrpSpPr>
            <a:grpSpLocks noGrp="1" noRot="1" noChangeAspect="1" noMove="1" noResize="1" noUngrp="1"/>
          </p:cNvGrpSpPr>
          <p:nvPr/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/>
            <p:cNvSpPr/>
            <p:nvPr/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/>
            <p:cNvSpPr/>
            <p:nvPr/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/>
            <p:cNvSpPr/>
            <p:nvPr/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/>
            <p:cNvSpPr/>
            <p:nvPr/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>
            <a:grpSpLocks noGrp="1" noRot="1" noChangeAspect="1" noMove="1" noResize="1" noUngrp="1"/>
          </p:cNvGrpSpPr>
          <p:nvPr/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/>
            <p:cNvSpPr/>
            <p:nvPr/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/>
            <p:cNvSpPr/>
            <p:nvPr/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312245"/>
          </a:xfrm>
        </p:spPr>
        <p:txBody>
          <a:bodyPr>
            <a:normAutofit fontScale="90000"/>
          </a:bodyPr>
          <a:lstStyle/>
          <a:p>
            <a:pPr algn="ctr"/>
            <a:endParaRPr lang="fr-BE" sz="3600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9220" y="2428661"/>
            <a:ext cx="10894978" cy="3561945"/>
          </a:xfrm>
        </p:spPr>
        <p:txBody>
          <a:bodyPr anchor="t">
            <a:noAutofit/>
          </a:bodyPr>
          <a:lstStyle/>
          <a:p>
            <a:pPr marL="0" indent="0" algn="ctr">
              <a:buNone/>
            </a:pPr>
            <a:r>
              <a:rPr lang="fr-FR" sz="4800" i="1" dirty="0">
                <a:solidFill>
                  <a:schemeClr val="tx2"/>
                </a:solidFill>
              </a:rPr>
              <a:t>Quels sont les items sur lesquels concentrer les leviers politiques ?</a:t>
            </a:r>
            <a:endParaRPr lang="fr-BE" sz="4800" i="1" dirty="0">
              <a:solidFill>
                <a:schemeClr val="tx2"/>
              </a:solidFill>
            </a:endParaRPr>
          </a:p>
        </p:txBody>
      </p:sp>
      <p:grpSp>
        <p:nvGrpSpPr>
          <p:cNvPr id="18" name="Group 17"/>
          <p:cNvGrpSpPr>
            <a:grpSpLocks noGrp="1" noRot="1" noChangeAspect="1" noMove="1" noResize="1" noUngrp="1"/>
          </p:cNvGrpSpPr>
          <p:nvPr/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/>
            <p:cNvSpPr/>
            <p:nvPr/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/>
            <p:cNvSpPr/>
            <p:nvPr/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/>
            <p:cNvSpPr/>
            <p:nvPr/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/>
            <p:cNvSpPr/>
            <p:nvPr/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>
            <a:grpSpLocks noGrp="1" noRot="1" noChangeAspect="1" noMove="1" noResize="1" noUngrp="1"/>
          </p:cNvGrpSpPr>
          <p:nvPr/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/>
            <p:cNvSpPr/>
            <p:nvPr/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/>
            <p:cNvSpPr/>
            <p:nvPr/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/>
            <p:cNvSpPr/>
            <p:nvPr/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312245"/>
          </a:xfrm>
        </p:spPr>
        <p:txBody>
          <a:bodyPr>
            <a:normAutofit fontScale="90000"/>
          </a:bodyPr>
          <a:lstStyle/>
          <a:p>
            <a:pPr algn="ctr"/>
            <a:endParaRPr lang="fr-BE" sz="3600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9220" y="2428661"/>
            <a:ext cx="10894978" cy="3561945"/>
          </a:xfrm>
        </p:spPr>
        <p:txBody>
          <a:bodyPr anchor="t">
            <a:noAutofit/>
          </a:bodyPr>
          <a:lstStyle/>
          <a:p>
            <a:pPr marL="0" indent="0" algn="ctr">
              <a:buNone/>
            </a:pPr>
            <a:r>
              <a:rPr lang="fr-FR" sz="4800" i="1" dirty="0">
                <a:solidFill>
                  <a:schemeClr val="tx2"/>
                </a:solidFill>
              </a:rPr>
              <a:t>Pourquoi ce frein est-il prioritaire ?</a:t>
            </a:r>
            <a:endParaRPr lang="fr-FR" sz="4800" i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FR" sz="4800" i="1">
                <a:solidFill>
                  <a:schemeClr val="tx2"/>
                </a:solidFill>
              </a:rPr>
              <a:t>Qui doit agir ?</a:t>
            </a:r>
            <a:endParaRPr lang="fr-BE" sz="4800" i="1" dirty="0">
              <a:solidFill>
                <a:schemeClr val="tx2"/>
              </a:solidFill>
            </a:endParaRPr>
          </a:p>
        </p:txBody>
      </p:sp>
      <p:grpSp>
        <p:nvGrpSpPr>
          <p:cNvPr id="18" name="Group 17"/>
          <p:cNvGrpSpPr>
            <a:grpSpLocks noGrp="1" noRot="1" noChangeAspect="1" noMove="1" noResize="1" noUngrp="1"/>
          </p:cNvGrpSpPr>
          <p:nvPr/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/>
            <p:cNvSpPr/>
            <p:nvPr/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/>
            <p:cNvSpPr/>
            <p:nvPr/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/>
            <p:cNvSpPr/>
            <p:nvPr/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/>
            <p:cNvSpPr/>
            <p:nvPr/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622ff66-7e71-4715-a1b4-988704bbf54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D7DCC7A440F54AA7B9ACCF93209DC2" ma:contentTypeVersion="6" ma:contentTypeDescription="Crée un document." ma:contentTypeScope="" ma:versionID="c9ddf690cabcb59129f7789ff09916df">
  <xsd:schema xmlns:xsd="http://www.w3.org/2001/XMLSchema" xmlns:xs="http://www.w3.org/2001/XMLSchema" xmlns:p="http://schemas.microsoft.com/office/2006/metadata/properties" xmlns:ns3="0622ff66-7e71-4715-a1b4-988704bbf547" targetNamespace="http://schemas.microsoft.com/office/2006/metadata/properties" ma:root="true" ma:fieldsID="5ae89a148c2d654b409c1f20520b0a05" ns3:_="">
    <xsd:import namespace="0622ff66-7e71-4715-a1b4-988704bbf5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22ff66-7e71-4715-a1b4-988704bbf5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FBEA2A-74E0-481A-8D0A-E73744B3CE93}">
  <ds:schemaRefs/>
</ds:datastoreItem>
</file>

<file path=customXml/itemProps2.xml><?xml version="1.0" encoding="utf-8"?>
<ds:datastoreItem xmlns:ds="http://schemas.openxmlformats.org/officeDocument/2006/customXml" ds:itemID="{82DAF234-206B-40CB-83C6-895A18F70101}">
  <ds:schemaRefs/>
</ds:datastoreItem>
</file>

<file path=customXml/itemProps3.xml><?xml version="1.0" encoding="utf-8"?>
<ds:datastoreItem xmlns:ds="http://schemas.openxmlformats.org/officeDocument/2006/customXml" ds:itemID="{27E52833-00A7-469C-A295-0FDD5E77119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1714</Words>
  <Application>WPS Presentation</Application>
  <PresentationFormat>Grand écran</PresentationFormat>
  <Paragraphs>48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Aptos</vt:lpstr>
      <vt:lpstr>Segoe UI</vt:lpstr>
      <vt:lpstr>Aptos Display</vt:lpstr>
      <vt:lpstr>Segoe UI Variable Display</vt:lpstr>
      <vt:lpstr>Microsoft YaHei</vt:lpstr>
      <vt:lpstr>Arial Unicode MS</vt:lpstr>
      <vt:lpstr>Calibri</vt:lpstr>
      <vt:lpstr>Thème Office</vt:lpstr>
      <vt:lpstr>Atelier 2 : Santé et Santé mentale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Sandrine Conradt - RS-LUX - Coordination</dc:creator>
  <cp:lastModifiedBy>Antoine</cp:lastModifiedBy>
  <cp:revision>7</cp:revision>
  <cp:lastPrinted>2026-04-08T15:52:00Z</cp:lastPrinted>
  <dcterms:created xsi:type="dcterms:W3CDTF">2026-04-08T15:24:00Z</dcterms:created>
  <dcterms:modified xsi:type="dcterms:W3CDTF">2026-04-12T20:33:06Z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0x0101002CD7DCC7A440F54AA7B9ACCF93209DC2</vt:lpwstr>
  </property>
  <property fmtid="{D5CDD505-2E9C-101B-9397-08002B2CF9AE}" pid="3" name="KSOProductBuildVer">
    <vt:lpwstr>1036-12.1.0.25242</vt:lpwstr>
  </property>
  <property fmtid="{D5CDD505-2E9C-101B-9397-08002B2CF9AE}" pid="4" name="ICV">
    <vt:lpwstr>6A00FBBC34684F9BAAD12613EB7CA451_12</vt:lpwstr>
  </property>
</Properties>
</file>