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5" d="100"/>
          <a:sy n="75" d="100"/>
        </p:scale>
        <p:origin x="72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6573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F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5F1E8"/>
          </a:solidFill>
          <a:ln w="12700">
            <a:solidFill>
              <a:srgbClr val="F5F1E8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3931920" cy="685800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4" name="Shape 2"/>
          <p:cNvSpPr/>
          <p:nvPr/>
        </p:nvSpPr>
        <p:spPr>
          <a:xfrm>
            <a:off x="3749040" y="731520"/>
            <a:ext cx="109728" cy="5303520"/>
          </a:xfrm>
          <a:prstGeom prst="rect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5" name="Text 3"/>
          <p:cNvSpPr/>
          <p:nvPr/>
        </p:nvSpPr>
        <p:spPr>
          <a:xfrm>
            <a:off x="640080" y="1188720"/>
            <a:ext cx="2743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Projet pilote CAR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Banalbois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297680" y="150876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3A5F"/>
                </a:solidFill>
              </a:rPr>
              <a:t>Genèse, alignement avec la politique régionale et mise en oeuvre opérationnelle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4343400" y="2743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343400" y="3657600"/>
            <a:ext cx="6675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i="1" dirty="0">
                <a:solidFill>
                  <a:srgbClr val="22313F"/>
                </a:solidFill>
              </a:rPr>
              <a:t>Agir sur les causes pour mieux protéger les victimes et prévenir la récidive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B85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3" name="Text 1"/>
          <p:cNvSpPr/>
          <p:nvPr/>
        </p:nvSpPr>
        <p:spPr>
          <a:xfrm>
            <a:off x="502920" y="164592"/>
            <a:ext cx="7772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1. La genèse : un angle “mort” du système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18288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D8E3F0"/>
                </a:solidFill>
              </a:rPr>
              <a:t>Constat de terrain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86868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22313F"/>
                </a:solidFill>
              </a:rPr>
              <a:t>Le projet part d'un constat simple : </a:t>
            </a:r>
          </a:p>
          <a:p>
            <a:pPr marL="0" indent="0">
              <a:buNone/>
            </a:pPr>
            <a:r>
              <a:rPr lang="fr-FR" sz="1600" dirty="0">
                <a:solidFill>
                  <a:srgbClr val="22313F"/>
                </a:solidFill>
              </a:rPr>
              <a:t>Les violences conjugales relèvent d’un système complexe ; pour en prévenir durablement la répétition, il est nécessaire d’agir sur l’ensemble de ses dimensions, notamment en intégrant un travail structuré avec l’auteur, et ce </a:t>
            </a:r>
            <a:r>
              <a:rPr lang="en-US" sz="1600" dirty="0">
                <a:solidFill>
                  <a:srgbClr val="22313F"/>
                </a:solidFill>
              </a:rPr>
              <a:t>pour réduire durablement la violence.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1828800"/>
            <a:ext cx="3520440" cy="2926080"/>
          </a:xfrm>
          <a:prstGeom prst="roundRect">
            <a:avLst>
              <a:gd name="adj" fmla="val 2500"/>
            </a:avLst>
          </a:prstGeom>
          <a:solidFill>
            <a:srgbClr val="F5F1E8"/>
          </a:solidFill>
          <a:ln w="12700">
            <a:solidFill>
              <a:srgbClr val="D7D1C5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BE"/>
          </a:p>
        </p:txBody>
      </p:sp>
      <p:sp>
        <p:nvSpPr>
          <p:cNvPr id="7" name="Text 5"/>
          <p:cNvSpPr/>
          <p:nvPr/>
        </p:nvSpPr>
        <p:spPr>
          <a:xfrm>
            <a:off x="822960" y="20116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F3A5F"/>
                </a:solidFill>
              </a:rPr>
              <a:t>Récurrence des situations</a:t>
            </a:r>
            <a:endParaRPr lang="en-US" sz="2100" dirty="0"/>
          </a:p>
        </p:txBody>
      </p:sp>
      <p:sp>
        <p:nvSpPr>
          <p:cNvPr id="8" name="Shape 6"/>
          <p:cNvSpPr/>
          <p:nvPr/>
        </p:nvSpPr>
        <p:spPr>
          <a:xfrm>
            <a:off x="841248" y="2633472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9" name="Text 7"/>
          <p:cNvSpPr/>
          <p:nvPr/>
        </p:nvSpPr>
        <p:spPr>
          <a:xfrm>
            <a:off x="1042416" y="2542032"/>
            <a:ext cx="2816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Les cycles de violence se répètent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841248" y="3145536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1" name="Text 9"/>
          <p:cNvSpPr/>
          <p:nvPr/>
        </p:nvSpPr>
        <p:spPr>
          <a:xfrm>
            <a:off x="1042416" y="3054096"/>
            <a:ext cx="2816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L'auteur reste souvent non responsabilisé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841248" y="3657600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3" name="Text 11"/>
          <p:cNvSpPr/>
          <p:nvPr/>
        </p:nvSpPr>
        <p:spPr>
          <a:xfrm>
            <a:off x="1042416" y="3566160"/>
            <a:ext cx="2816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Le risque de récidive demeure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4343400" y="1828800"/>
            <a:ext cx="3520440" cy="2926080"/>
          </a:xfrm>
          <a:prstGeom prst="roundRect">
            <a:avLst>
              <a:gd name="adj" fmla="val 2500"/>
            </a:avLst>
          </a:prstGeom>
          <a:solidFill>
            <a:srgbClr val="F5F1E8"/>
          </a:solidFill>
          <a:ln w="12700">
            <a:solidFill>
              <a:srgbClr val="D7D1C5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BE"/>
          </a:p>
        </p:txBody>
      </p:sp>
      <p:sp>
        <p:nvSpPr>
          <p:cNvPr id="15" name="Text 13"/>
          <p:cNvSpPr/>
          <p:nvPr/>
        </p:nvSpPr>
        <p:spPr>
          <a:xfrm>
            <a:off x="4526280" y="20116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F3A5F"/>
                </a:solidFill>
              </a:rPr>
              <a:t>Limite de l'offre existante</a:t>
            </a:r>
            <a:endParaRPr lang="en-US" sz="2100" dirty="0"/>
          </a:p>
        </p:txBody>
      </p:sp>
      <p:sp>
        <p:nvSpPr>
          <p:cNvPr id="16" name="Shape 14"/>
          <p:cNvSpPr/>
          <p:nvPr/>
        </p:nvSpPr>
        <p:spPr>
          <a:xfrm>
            <a:off x="4544568" y="2633472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7" name="Text 15"/>
          <p:cNvSpPr/>
          <p:nvPr/>
        </p:nvSpPr>
        <p:spPr>
          <a:xfrm>
            <a:off x="4745736" y="2542032"/>
            <a:ext cx="2816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Banalbois accueille déjà ce public</a:t>
            </a:r>
            <a:endParaRPr lang="en-US" sz="1700" dirty="0"/>
          </a:p>
        </p:txBody>
      </p:sp>
      <p:sp>
        <p:nvSpPr>
          <p:cNvPr id="18" name="Shape 16"/>
          <p:cNvSpPr/>
          <p:nvPr/>
        </p:nvSpPr>
        <p:spPr>
          <a:xfrm>
            <a:off x="4544568" y="3145536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9" name="Text 17"/>
          <p:cNvSpPr/>
          <p:nvPr/>
        </p:nvSpPr>
        <p:spPr>
          <a:xfrm>
            <a:off x="4745736" y="3054096"/>
            <a:ext cx="2816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Mais sans module structuré ni moyens dédiés</a:t>
            </a:r>
            <a:endParaRPr lang="en-US" sz="1700" dirty="0"/>
          </a:p>
        </p:txBody>
      </p:sp>
      <p:sp>
        <p:nvSpPr>
          <p:cNvPr id="20" name="Shape 18"/>
          <p:cNvSpPr/>
          <p:nvPr/>
        </p:nvSpPr>
        <p:spPr>
          <a:xfrm>
            <a:off x="4544568" y="3657600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1" name="Text 19"/>
          <p:cNvSpPr/>
          <p:nvPr/>
        </p:nvSpPr>
        <p:spPr>
          <a:xfrm>
            <a:off x="4745736" y="3566160"/>
            <a:ext cx="2816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Pas d'article VIF ni financement pérenne</a:t>
            </a:r>
            <a:endParaRPr lang="en-US" sz="1700" dirty="0"/>
          </a:p>
        </p:txBody>
      </p:sp>
      <p:sp>
        <p:nvSpPr>
          <p:cNvPr id="22" name="Shape 20"/>
          <p:cNvSpPr/>
          <p:nvPr/>
        </p:nvSpPr>
        <p:spPr>
          <a:xfrm>
            <a:off x="8046720" y="1828800"/>
            <a:ext cx="3520440" cy="2926080"/>
          </a:xfrm>
          <a:prstGeom prst="roundRect">
            <a:avLst>
              <a:gd name="adj" fmla="val 2500"/>
            </a:avLst>
          </a:prstGeom>
          <a:solidFill>
            <a:srgbClr val="F5F1E8"/>
          </a:solidFill>
          <a:ln w="12700">
            <a:solidFill>
              <a:srgbClr val="D7D1C5"/>
            </a:solidFill>
            <a:prstDash val="solid"/>
          </a:ln>
          <a:effectLst>
            <a:outerShdw blurRad="12700" dist="127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BE"/>
          </a:p>
        </p:txBody>
      </p:sp>
      <p:sp>
        <p:nvSpPr>
          <p:cNvPr id="23" name="Text 21"/>
          <p:cNvSpPr/>
          <p:nvPr/>
        </p:nvSpPr>
        <p:spPr>
          <a:xfrm>
            <a:off x="8229600" y="20116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F3A5F"/>
                </a:solidFill>
              </a:rPr>
              <a:t>Conséquence politique</a:t>
            </a:r>
            <a:endParaRPr lang="en-US" sz="2100" dirty="0"/>
          </a:p>
        </p:txBody>
      </p:sp>
      <p:sp>
        <p:nvSpPr>
          <p:cNvPr id="24" name="Shape 22"/>
          <p:cNvSpPr/>
          <p:nvPr/>
        </p:nvSpPr>
        <p:spPr>
          <a:xfrm>
            <a:off x="8247888" y="2633472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5" name="Text 23"/>
          <p:cNvSpPr/>
          <p:nvPr/>
        </p:nvSpPr>
        <p:spPr>
          <a:xfrm>
            <a:off x="8449056" y="2542032"/>
            <a:ext cx="2816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Le système gère les effets</a:t>
            </a:r>
            <a:endParaRPr lang="en-US" sz="1700" dirty="0"/>
          </a:p>
        </p:txBody>
      </p:sp>
      <p:sp>
        <p:nvSpPr>
          <p:cNvPr id="26" name="Shape 24"/>
          <p:cNvSpPr/>
          <p:nvPr/>
        </p:nvSpPr>
        <p:spPr>
          <a:xfrm>
            <a:off x="8247888" y="3145536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7" name="Text 25"/>
          <p:cNvSpPr/>
          <p:nvPr/>
        </p:nvSpPr>
        <p:spPr>
          <a:xfrm>
            <a:off x="8449056" y="3054096"/>
            <a:ext cx="2816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Il agit peu sur les causes</a:t>
            </a:r>
            <a:endParaRPr lang="en-US" sz="1700" dirty="0"/>
          </a:p>
        </p:txBody>
      </p:sp>
      <p:sp>
        <p:nvSpPr>
          <p:cNvPr id="28" name="Shape 26"/>
          <p:cNvSpPr/>
          <p:nvPr/>
        </p:nvSpPr>
        <p:spPr>
          <a:xfrm>
            <a:off x="8247888" y="3657600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9" name="Text 27"/>
          <p:cNvSpPr/>
          <p:nvPr/>
        </p:nvSpPr>
        <p:spPr>
          <a:xfrm>
            <a:off x="8449056" y="3566160"/>
            <a:ext cx="2816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La prévention reste incomplète</a:t>
            </a:r>
            <a:endParaRPr lang="en-US" sz="1700" dirty="0"/>
          </a:p>
        </p:txBody>
      </p:sp>
      <p:sp>
        <p:nvSpPr>
          <p:cNvPr id="30" name="Text 28"/>
          <p:cNvSpPr/>
          <p:nvPr/>
        </p:nvSpPr>
        <p:spPr>
          <a:xfrm>
            <a:off x="731520" y="530352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A33D3D"/>
                </a:solidFill>
              </a:rPr>
              <a:t>Idée directrice : sans accompagnement spécifique de l'auteur, la politique de protection reste partielle.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B85"/>
                </a:solidFill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3" name="Text 1"/>
          <p:cNvSpPr/>
          <p:nvPr/>
        </p:nvSpPr>
        <p:spPr>
          <a:xfrm>
            <a:off x="502920" y="164592"/>
            <a:ext cx="7772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2. Pourquoi changer de logique 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18288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D8E3F0"/>
                </a:solidFill>
              </a:rPr>
              <a:t>Du traitement des conséquences au traitement des causes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" y="1188720"/>
            <a:ext cx="5120640" cy="4389120"/>
          </a:xfrm>
          <a:prstGeom prst="roundRect">
            <a:avLst/>
          </a:prstGeom>
          <a:solidFill>
            <a:srgbClr val="F9E9E6"/>
          </a:solidFill>
          <a:ln w="12700">
            <a:solidFill>
              <a:srgbClr val="E3B3A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6" name="Text 4"/>
          <p:cNvSpPr/>
          <p:nvPr/>
        </p:nvSpPr>
        <p:spPr>
          <a:xfrm>
            <a:off x="914400" y="14630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A33D3D"/>
                </a:solidFill>
              </a:rPr>
              <a:t>Aujourd'hui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914400" y="2011680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8" name="Text 6"/>
          <p:cNvSpPr/>
          <p:nvPr/>
        </p:nvSpPr>
        <p:spPr>
          <a:xfrm>
            <a:off x="1115568" y="1920240"/>
            <a:ext cx="43708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La victime et les enfants quittent souvent le domicile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14400" y="2523744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0" name="Text 8"/>
          <p:cNvSpPr/>
          <p:nvPr/>
        </p:nvSpPr>
        <p:spPr>
          <a:xfrm>
            <a:off x="1115568" y="2432304"/>
            <a:ext cx="43708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Déracinement scolaire, social et affectif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914400" y="3035808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2" name="Text 10"/>
          <p:cNvSpPr/>
          <p:nvPr/>
        </p:nvSpPr>
        <p:spPr>
          <a:xfrm>
            <a:off x="1115568" y="2944368"/>
            <a:ext cx="43708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Coût élevé pour les structures et les CPAS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914400" y="3547872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4" name="Text 12"/>
          <p:cNvSpPr/>
          <p:nvPr/>
        </p:nvSpPr>
        <p:spPr>
          <a:xfrm>
            <a:off x="1115568" y="3456432"/>
            <a:ext cx="43708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Peu d'effet sur les comportements violents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5577840" y="2651760"/>
            <a:ext cx="914400" cy="731520"/>
          </a:xfrm>
          <a:prstGeom prst="chevron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6" name="Shape 14"/>
          <p:cNvSpPr/>
          <p:nvPr/>
        </p:nvSpPr>
        <p:spPr>
          <a:xfrm>
            <a:off x="6400800" y="1188720"/>
            <a:ext cx="5029200" cy="4389120"/>
          </a:xfrm>
          <a:prstGeom prst="roundRect">
            <a:avLst/>
          </a:prstGeom>
          <a:solidFill>
            <a:srgbClr val="EAF5F3"/>
          </a:solidFill>
          <a:ln w="12700">
            <a:solidFill>
              <a:srgbClr val="B5D9D4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7" name="Text 15"/>
          <p:cNvSpPr/>
          <p:nvPr/>
        </p:nvSpPr>
        <p:spPr>
          <a:xfrm>
            <a:off x="6629400" y="14630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7F7A"/>
                </a:solidFill>
              </a:rPr>
              <a:t>Avec le projet pilote</a:t>
            </a:r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6629400" y="2011680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9" name="Text 17"/>
          <p:cNvSpPr/>
          <p:nvPr/>
        </p:nvSpPr>
        <p:spPr>
          <a:xfrm>
            <a:off x="6830568" y="1920240"/>
            <a:ext cx="4187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Éloigner l'auteur plutôt que la victime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6629400" y="2523744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1" name="Text 19"/>
          <p:cNvSpPr/>
          <p:nvPr/>
        </p:nvSpPr>
        <p:spPr>
          <a:xfrm>
            <a:off x="6830568" y="2432304"/>
            <a:ext cx="4187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Créer un temps d'arrêt et de responsabilisation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6629400" y="3035808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3" name="Text 21"/>
          <p:cNvSpPr/>
          <p:nvPr/>
        </p:nvSpPr>
        <p:spPr>
          <a:xfrm>
            <a:off x="6830568" y="2944368"/>
            <a:ext cx="4187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 err="1">
                <a:solidFill>
                  <a:srgbClr val="22313F"/>
                </a:solidFill>
              </a:rPr>
              <a:t>Tenter</a:t>
            </a:r>
            <a:r>
              <a:rPr lang="en-US" sz="1800" dirty="0">
                <a:solidFill>
                  <a:srgbClr val="22313F"/>
                </a:solidFill>
              </a:rPr>
              <a:t> de </a:t>
            </a:r>
            <a:r>
              <a:rPr lang="en-US" sz="1800" dirty="0" err="1">
                <a:solidFill>
                  <a:srgbClr val="22313F"/>
                </a:solidFill>
              </a:rPr>
              <a:t>prévenir</a:t>
            </a:r>
            <a:r>
              <a:rPr lang="en-US" sz="1800" dirty="0">
                <a:solidFill>
                  <a:srgbClr val="22313F"/>
                </a:solidFill>
              </a:rPr>
              <a:t> la récidive par un cadre structuré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6629400" y="3547872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5" name="Text 23"/>
          <p:cNvSpPr/>
          <p:nvPr/>
        </p:nvSpPr>
        <p:spPr>
          <a:xfrm>
            <a:off x="6830568" y="3456432"/>
            <a:ext cx="4187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Mieux protéger les victimes futures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B85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3" name="Text 1"/>
          <p:cNvSpPr/>
          <p:nvPr/>
        </p:nvSpPr>
        <p:spPr>
          <a:xfrm>
            <a:off x="502920" y="164592"/>
            <a:ext cx="7772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3. Ce que la Région wallonne peut y gagner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18288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D8E3F0"/>
                </a:solidFill>
              </a:rPr>
              <a:t>Lecture politique du projet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85800" y="868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2313F"/>
                </a:solidFill>
              </a:rPr>
              <a:t>Le projet n'ajoute pas une politique nouvelle : il rend opérationnels plusieurs objectifs régionaux à travers un dispositif concret, évaluable et territorialement ciblé.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822960" y="1737360"/>
            <a:ext cx="2834640" cy="621792"/>
          </a:xfrm>
          <a:prstGeom prst="round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7" name="Text 5"/>
          <p:cNvSpPr/>
          <p:nvPr/>
        </p:nvSpPr>
        <p:spPr>
          <a:xfrm>
            <a:off x="1005840" y="1892808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Prévention / sécurité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3840480" y="1737360"/>
            <a:ext cx="7498080" cy="621792"/>
          </a:xfrm>
          <a:prstGeom prst="roundRect">
            <a:avLst/>
          </a:prstGeom>
          <a:solidFill>
            <a:srgbClr val="F5F1E8"/>
          </a:solidFill>
          <a:ln w="12700">
            <a:solidFill>
              <a:srgbClr val="D7D1C5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9" name="Text 7"/>
          <p:cNvSpPr/>
          <p:nvPr/>
        </p:nvSpPr>
        <p:spPr>
          <a:xfrm>
            <a:off x="4069080" y="1865376"/>
            <a:ext cx="7040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Réduire la récidive, agir avant de nouvelles violences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822960" y="2505456"/>
            <a:ext cx="2834640" cy="621792"/>
          </a:xfrm>
          <a:prstGeom prst="round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1" name="Text 9"/>
          <p:cNvSpPr/>
          <p:nvPr/>
        </p:nvSpPr>
        <p:spPr>
          <a:xfrm>
            <a:off x="1005840" y="2660904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Santé mentale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3840480" y="2505456"/>
            <a:ext cx="7498080" cy="621792"/>
          </a:xfrm>
          <a:prstGeom prst="roundRect">
            <a:avLst/>
          </a:prstGeom>
          <a:solidFill>
            <a:srgbClr val="F5F1E8"/>
          </a:solidFill>
          <a:ln w="12700">
            <a:solidFill>
              <a:srgbClr val="D7D1C5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3" name="Text 11"/>
          <p:cNvSpPr/>
          <p:nvPr/>
        </p:nvSpPr>
        <p:spPr>
          <a:xfrm>
            <a:off x="4069080" y="2633472"/>
            <a:ext cx="7040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Prendre en charge les facteurs comportementaux, émotionnels et addictifs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822960" y="3273552"/>
            <a:ext cx="2834640" cy="621792"/>
          </a:xfrm>
          <a:prstGeom prst="round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5" name="Text 13"/>
          <p:cNvSpPr/>
          <p:nvPr/>
        </p:nvSpPr>
        <p:spPr>
          <a:xfrm>
            <a:off x="1005840" y="3429000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Justice / responsabilisation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3840480" y="3273552"/>
            <a:ext cx="7498080" cy="621792"/>
          </a:xfrm>
          <a:prstGeom prst="roundRect">
            <a:avLst/>
          </a:prstGeom>
          <a:solidFill>
            <a:srgbClr val="F5F1E8"/>
          </a:solidFill>
          <a:ln w="12700">
            <a:solidFill>
              <a:srgbClr val="D7D1C5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7" name="Text 15"/>
          <p:cNvSpPr/>
          <p:nvPr/>
        </p:nvSpPr>
        <p:spPr>
          <a:xfrm>
            <a:off x="4069080" y="3401568"/>
            <a:ext cx="7040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Construire une alternative crédible entre sanction, accompagnement et contrôle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822960" y="4041648"/>
            <a:ext cx="2834640" cy="621792"/>
          </a:xfrm>
          <a:prstGeom prst="round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9" name="Text 17"/>
          <p:cNvSpPr/>
          <p:nvPr/>
        </p:nvSpPr>
        <p:spPr>
          <a:xfrm>
            <a:off x="1005840" y="4197096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Efficience budgétaire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3840480" y="4041648"/>
            <a:ext cx="7498080" cy="621792"/>
          </a:xfrm>
          <a:prstGeom prst="roundRect">
            <a:avLst/>
          </a:prstGeom>
          <a:solidFill>
            <a:srgbClr val="F5F1E8"/>
          </a:solidFill>
          <a:ln w="12700">
            <a:solidFill>
              <a:srgbClr val="D7D1C5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1" name="Text 19"/>
          <p:cNvSpPr/>
          <p:nvPr/>
        </p:nvSpPr>
        <p:spPr>
          <a:xfrm>
            <a:off x="4069080" y="4169664"/>
            <a:ext cx="7040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Financer une place adulte plutôt que déplacer une famille entière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822960" y="4809744"/>
            <a:ext cx="2834640" cy="621792"/>
          </a:xfrm>
          <a:prstGeom prst="round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3" name="Text 21"/>
          <p:cNvSpPr/>
          <p:nvPr/>
        </p:nvSpPr>
        <p:spPr>
          <a:xfrm>
            <a:off x="1005840" y="4965192"/>
            <a:ext cx="2468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Territorialité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3840480" y="4809744"/>
            <a:ext cx="7498080" cy="621792"/>
          </a:xfrm>
          <a:prstGeom prst="roundRect">
            <a:avLst/>
          </a:prstGeom>
          <a:solidFill>
            <a:srgbClr val="F5F1E8"/>
          </a:solidFill>
          <a:ln w="12700">
            <a:solidFill>
              <a:srgbClr val="D7D1C5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5" name="Text 23"/>
          <p:cNvSpPr/>
          <p:nvPr/>
        </p:nvSpPr>
        <p:spPr>
          <a:xfrm>
            <a:off x="4069080" y="4937760"/>
            <a:ext cx="7040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dirty="0">
                <a:solidFill>
                  <a:srgbClr val="22313F"/>
                </a:solidFill>
              </a:rPr>
              <a:t>Tester </a:t>
            </a:r>
            <a:r>
              <a:rPr lang="en-US" dirty="0" err="1">
                <a:solidFill>
                  <a:srgbClr val="22313F"/>
                </a:solidFill>
              </a:rPr>
              <a:t>en</a:t>
            </a:r>
            <a:r>
              <a:rPr lang="en-US" dirty="0">
                <a:solidFill>
                  <a:srgbClr val="22313F"/>
                </a:solidFill>
              </a:rPr>
              <a:t> province de Luxembourg </a:t>
            </a:r>
            <a:r>
              <a:rPr lang="en-US" sz="1800" dirty="0">
                <a:solidFill>
                  <a:srgbClr val="22313F"/>
                </a:solidFill>
              </a:rPr>
              <a:t>un </a:t>
            </a:r>
            <a:r>
              <a:rPr lang="en-US" sz="1800" dirty="0" err="1">
                <a:solidFill>
                  <a:srgbClr val="22313F"/>
                </a:solidFill>
              </a:rPr>
              <a:t>modèle</a:t>
            </a:r>
            <a:r>
              <a:rPr lang="en-US" sz="1800" dirty="0">
                <a:solidFill>
                  <a:srgbClr val="22313F"/>
                </a:solidFill>
              </a:rPr>
              <a:t> duplicable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B85"/>
                </a:solidFill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3" name="Text 1"/>
          <p:cNvSpPr/>
          <p:nvPr/>
        </p:nvSpPr>
        <p:spPr>
          <a:xfrm>
            <a:off x="502920" y="164592"/>
            <a:ext cx="7772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r>
              <a:rPr lang="en-US" sz="24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. Argumentaire politique : trois messages à retenir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412480" y="18288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D8E3F0"/>
                </a:solidFill>
              </a:rPr>
              <a:t>Pour cabinet, administration et partenaires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822960" y="1554480"/>
            <a:ext cx="3291840" cy="3566160"/>
          </a:xfrm>
          <a:prstGeom prst="roundRect">
            <a:avLst/>
          </a:prstGeom>
          <a:solidFill>
            <a:srgbClr val="F9F6EE"/>
          </a:solidFill>
          <a:ln w="12700">
            <a:solidFill>
              <a:srgbClr val="D7D1C5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6" name="Shape 4"/>
          <p:cNvSpPr/>
          <p:nvPr/>
        </p:nvSpPr>
        <p:spPr>
          <a:xfrm>
            <a:off x="987552" y="1719072"/>
            <a:ext cx="475488" cy="47548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7" name="Text 5"/>
          <p:cNvSpPr/>
          <p:nvPr/>
        </p:nvSpPr>
        <p:spPr>
          <a:xfrm>
            <a:off x="987552" y="1837944"/>
            <a:ext cx="47548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00200" y="178308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3A5F"/>
                </a:solidFill>
              </a:rPr>
              <a:t>Protéger mieux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051560" y="2423160"/>
            <a:ext cx="2788920" cy="22860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Travailler avec l'auteur ne signifie pas le dédouaner ; cela vise à réduire le risque pour les victimes actuelles et futures.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4572000" y="1554480"/>
            <a:ext cx="3291840" cy="3566160"/>
          </a:xfrm>
          <a:prstGeom prst="roundRect">
            <a:avLst/>
          </a:prstGeom>
          <a:solidFill>
            <a:srgbClr val="EEF4FA"/>
          </a:solidFill>
          <a:ln w="12700">
            <a:solidFill>
              <a:srgbClr val="D7D1C5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1" name="Shape 9"/>
          <p:cNvSpPr/>
          <p:nvPr/>
        </p:nvSpPr>
        <p:spPr>
          <a:xfrm>
            <a:off x="4736592" y="1719072"/>
            <a:ext cx="475488" cy="47548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2" name="Text 10"/>
          <p:cNvSpPr/>
          <p:nvPr/>
        </p:nvSpPr>
        <p:spPr>
          <a:xfrm>
            <a:off x="4736592" y="1837944"/>
            <a:ext cx="47548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349240" y="178308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3A5F"/>
                </a:solidFill>
              </a:rPr>
              <a:t>Corriger un angle mort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4800600" y="2423160"/>
            <a:ext cx="2788920" cy="22860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Les victimes sont accompagnées ; les auteurs le sont peu. Le </a:t>
            </a:r>
            <a:r>
              <a:rPr lang="en-US" sz="1800" dirty="0" err="1">
                <a:solidFill>
                  <a:srgbClr val="22313F"/>
                </a:solidFill>
              </a:rPr>
              <a:t>projet</a:t>
            </a:r>
            <a:r>
              <a:rPr lang="en-US" sz="1800" dirty="0">
                <a:solidFill>
                  <a:srgbClr val="22313F"/>
                </a:solidFill>
              </a:rPr>
              <a:t> </a:t>
            </a:r>
            <a:r>
              <a:rPr lang="en-US" sz="1800" dirty="0" err="1">
                <a:solidFill>
                  <a:srgbClr val="22313F"/>
                </a:solidFill>
              </a:rPr>
              <a:t>pilote</a:t>
            </a:r>
            <a:r>
              <a:rPr lang="en-US" sz="1800" dirty="0">
                <a:solidFill>
                  <a:srgbClr val="22313F"/>
                </a:solidFill>
              </a:rPr>
              <a:t> corrige cette asymétrie.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8321040" y="1554480"/>
            <a:ext cx="3291840" cy="3566160"/>
          </a:xfrm>
          <a:prstGeom prst="roundRect">
            <a:avLst/>
          </a:prstGeom>
          <a:solidFill>
            <a:srgbClr val="F9F6EE"/>
          </a:solidFill>
          <a:ln w="12700">
            <a:solidFill>
              <a:srgbClr val="D7D1C5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6" name="Shape 14"/>
          <p:cNvSpPr/>
          <p:nvPr/>
        </p:nvSpPr>
        <p:spPr>
          <a:xfrm>
            <a:off x="8485632" y="1719072"/>
            <a:ext cx="475488" cy="47548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7" name="Text 15"/>
          <p:cNvSpPr/>
          <p:nvPr/>
        </p:nvSpPr>
        <p:spPr>
          <a:xfrm>
            <a:off x="8485632" y="1837944"/>
            <a:ext cx="475488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9098280" y="1783080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F3A5F"/>
                </a:solidFill>
              </a:rPr>
              <a:t>Tester avant pérenniser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8549640" y="2423160"/>
            <a:ext cx="2788920" cy="22860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22313F"/>
                </a:solidFill>
              </a:rPr>
              <a:t>Le format du </a:t>
            </a:r>
            <a:r>
              <a:rPr lang="en-US" sz="1800" dirty="0" err="1">
                <a:solidFill>
                  <a:srgbClr val="22313F"/>
                </a:solidFill>
              </a:rPr>
              <a:t>projet</a:t>
            </a:r>
            <a:r>
              <a:rPr lang="en-US" sz="1800" dirty="0">
                <a:solidFill>
                  <a:srgbClr val="22313F"/>
                </a:solidFill>
              </a:rPr>
              <a:t> pilote permet </a:t>
            </a:r>
            <a:r>
              <a:rPr lang="en-US" sz="1800" dirty="0" err="1">
                <a:solidFill>
                  <a:srgbClr val="22313F"/>
                </a:solidFill>
              </a:rPr>
              <a:t>une</a:t>
            </a:r>
            <a:r>
              <a:rPr lang="en-US" sz="1800" dirty="0">
                <a:solidFill>
                  <a:srgbClr val="22313F"/>
                </a:solidFill>
              </a:rPr>
              <a:t> </a:t>
            </a:r>
            <a:r>
              <a:rPr lang="en-US" dirty="0" err="1">
                <a:solidFill>
                  <a:srgbClr val="22313F"/>
                </a:solidFill>
              </a:rPr>
              <a:t>prise</a:t>
            </a:r>
            <a:r>
              <a:rPr lang="en-US" dirty="0">
                <a:solidFill>
                  <a:srgbClr val="22313F"/>
                </a:solidFill>
              </a:rPr>
              <a:t> </a:t>
            </a:r>
            <a:r>
              <a:rPr lang="en-US" dirty="0" err="1">
                <a:solidFill>
                  <a:srgbClr val="22313F"/>
                </a:solidFill>
              </a:rPr>
              <a:t>en</a:t>
            </a:r>
            <a:r>
              <a:rPr lang="en-US" sz="1800" dirty="0">
                <a:solidFill>
                  <a:srgbClr val="22313F"/>
                </a:solidFill>
              </a:rPr>
              <a:t> charge progressive, mesurable et révisable.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B85"/>
                </a:solidFill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3" name="Text 1"/>
          <p:cNvSpPr/>
          <p:nvPr/>
        </p:nvSpPr>
        <p:spPr>
          <a:xfrm>
            <a:off x="502920" y="164592"/>
            <a:ext cx="7772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5. Le dispositif pilote à Banalbois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18288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D8E3F0"/>
                </a:solidFill>
              </a:rPr>
              <a:t>Une réponse concrète et progressive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822960" y="1645920"/>
            <a:ext cx="2971800" cy="33832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2D7F7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6" name="Shape 4"/>
          <p:cNvSpPr/>
          <p:nvPr/>
        </p:nvSpPr>
        <p:spPr>
          <a:xfrm>
            <a:off x="822960" y="1645920"/>
            <a:ext cx="2971800" cy="530352"/>
          </a:xfrm>
          <a:prstGeom prst="rect">
            <a:avLst/>
          </a:prstGeom>
          <a:solidFill>
            <a:srgbClr val="2D7F7A"/>
          </a:solidFill>
          <a:ln w="12700">
            <a:solidFill>
              <a:srgbClr val="2D7F7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7" name="Text 5"/>
          <p:cNvSpPr/>
          <p:nvPr/>
        </p:nvSpPr>
        <p:spPr>
          <a:xfrm>
            <a:off x="960120" y="1810512"/>
            <a:ext cx="2651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Capacité et cadre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005840" y="2423160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9" name="Text 7"/>
          <p:cNvSpPr/>
          <p:nvPr/>
        </p:nvSpPr>
        <p:spPr>
          <a:xfrm>
            <a:off x="1207008" y="2331720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10 places réservées au pilote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1005840" y="2935224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1" name="Text 9"/>
          <p:cNvSpPr/>
          <p:nvPr/>
        </p:nvSpPr>
        <p:spPr>
          <a:xfrm>
            <a:off x="1207008" y="2843784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Accueil intégré au site de Banalbois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1005840" y="3447288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3" name="Text 11"/>
          <p:cNvSpPr/>
          <p:nvPr/>
        </p:nvSpPr>
        <p:spPr>
          <a:xfrm>
            <a:off x="1207008" y="3355848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Cadre non carcéral mais structurant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4160520" y="1645920"/>
            <a:ext cx="2971800" cy="33832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2D7F7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5" name="Shape 13"/>
          <p:cNvSpPr/>
          <p:nvPr/>
        </p:nvSpPr>
        <p:spPr>
          <a:xfrm>
            <a:off x="4160520" y="1645920"/>
            <a:ext cx="2971800" cy="530352"/>
          </a:xfrm>
          <a:prstGeom prst="rect">
            <a:avLst/>
          </a:prstGeom>
          <a:solidFill>
            <a:srgbClr val="2D7F7A"/>
          </a:solidFill>
          <a:ln w="12700">
            <a:solidFill>
              <a:srgbClr val="2D7F7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6" name="Text 14"/>
          <p:cNvSpPr/>
          <p:nvPr/>
        </p:nvSpPr>
        <p:spPr>
          <a:xfrm>
            <a:off x="4297680" y="1810512"/>
            <a:ext cx="2651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Equipe dédiée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4343400" y="2423160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8" name="Text 16"/>
          <p:cNvSpPr/>
          <p:nvPr/>
        </p:nvSpPr>
        <p:spPr>
          <a:xfrm>
            <a:off x="4544568" y="2331720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1 psychologue (0,5 ETP)</a:t>
            </a:r>
            <a:endParaRPr lang="en-US" sz="1700" dirty="0"/>
          </a:p>
        </p:txBody>
      </p:sp>
      <p:sp>
        <p:nvSpPr>
          <p:cNvPr id="19" name="Shape 17"/>
          <p:cNvSpPr/>
          <p:nvPr/>
        </p:nvSpPr>
        <p:spPr>
          <a:xfrm>
            <a:off x="4343400" y="2935224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0" name="Text 18"/>
          <p:cNvSpPr/>
          <p:nvPr/>
        </p:nvSpPr>
        <p:spPr>
          <a:xfrm>
            <a:off x="4544568" y="2843784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2 éducateurs dédiés</a:t>
            </a:r>
            <a:endParaRPr lang="en-US" sz="1700" dirty="0"/>
          </a:p>
        </p:txBody>
      </p:sp>
      <p:sp>
        <p:nvSpPr>
          <p:cNvPr id="21" name="Shape 19"/>
          <p:cNvSpPr/>
          <p:nvPr/>
        </p:nvSpPr>
        <p:spPr>
          <a:xfrm>
            <a:off x="4343400" y="3447288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2" name="Text 20"/>
          <p:cNvSpPr/>
          <p:nvPr/>
        </p:nvSpPr>
        <p:spPr>
          <a:xfrm>
            <a:off x="4544568" y="3355848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Lien étroit avec justice et partenaires</a:t>
            </a:r>
            <a:endParaRPr lang="en-US" sz="1700" dirty="0"/>
          </a:p>
        </p:txBody>
      </p:sp>
      <p:sp>
        <p:nvSpPr>
          <p:cNvPr id="23" name="Shape 21"/>
          <p:cNvSpPr/>
          <p:nvPr/>
        </p:nvSpPr>
        <p:spPr>
          <a:xfrm>
            <a:off x="7498080" y="1645920"/>
            <a:ext cx="2971800" cy="33832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2D7F7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4" name="Shape 22"/>
          <p:cNvSpPr/>
          <p:nvPr/>
        </p:nvSpPr>
        <p:spPr>
          <a:xfrm>
            <a:off x="7498080" y="1645920"/>
            <a:ext cx="2971800" cy="530352"/>
          </a:xfrm>
          <a:prstGeom prst="rect">
            <a:avLst/>
          </a:prstGeom>
          <a:solidFill>
            <a:srgbClr val="2D7F7A"/>
          </a:solidFill>
          <a:ln w="12700">
            <a:solidFill>
              <a:srgbClr val="2D7F7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5" name="Text 23"/>
          <p:cNvSpPr/>
          <p:nvPr/>
        </p:nvSpPr>
        <p:spPr>
          <a:xfrm>
            <a:off x="7635240" y="1810512"/>
            <a:ext cx="26517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Méthode de travail</a:t>
            </a:r>
            <a:endParaRPr lang="en-US" sz="2000" dirty="0"/>
          </a:p>
        </p:txBody>
      </p:sp>
      <p:sp>
        <p:nvSpPr>
          <p:cNvPr id="26" name="Shape 24"/>
          <p:cNvSpPr/>
          <p:nvPr/>
        </p:nvSpPr>
        <p:spPr>
          <a:xfrm>
            <a:off x="7680960" y="2423160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7" name="Text 25"/>
          <p:cNvSpPr/>
          <p:nvPr/>
        </p:nvSpPr>
        <p:spPr>
          <a:xfrm>
            <a:off x="7882128" y="2331720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Accompagnement individuel et de groupe</a:t>
            </a:r>
            <a:endParaRPr lang="en-US" sz="1700" dirty="0"/>
          </a:p>
        </p:txBody>
      </p:sp>
      <p:sp>
        <p:nvSpPr>
          <p:cNvPr id="28" name="Shape 26"/>
          <p:cNvSpPr/>
          <p:nvPr/>
        </p:nvSpPr>
        <p:spPr>
          <a:xfrm>
            <a:off x="7680960" y="2935224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9" name="Text 27"/>
          <p:cNvSpPr/>
          <p:nvPr/>
        </p:nvSpPr>
        <p:spPr>
          <a:xfrm>
            <a:off x="7882128" y="2843784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Outils d'évaluation et de progression</a:t>
            </a:r>
            <a:endParaRPr lang="en-US" sz="1700" dirty="0"/>
          </a:p>
        </p:txBody>
      </p:sp>
      <p:sp>
        <p:nvSpPr>
          <p:cNvPr id="30" name="Shape 28"/>
          <p:cNvSpPr/>
          <p:nvPr/>
        </p:nvSpPr>
        <p:spPr>
          <a:xfrm>
            <a:off x="7680960" y="3447288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31" name="Text 29"/>
          <p:cNvSpPr/>
          <p:nvPr/>
        </p:nvSpPr>
        <p:spPr>
          <a:xfrm>
            <a:off x="7882128" y="3355848"/>
            <a:ext cx="2359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22313F"/>
                </a:solidFill>
              </a:rPr>
              <a:t>Responsabilisation, émotions, lien à l'autre</a:t>
            </a:r>
            <a:endParaRPr lang="en-US" sz="1700" dirty="0"/>
          </a:p>
        </p:txBody>
      </p:sp>
      <p:sp>
        <p:nvSpPr>
          <p:cNvPr id="32" name="Text 30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B85"/>
                </a:solidFill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3" name="Text 1"/>
          <p:cNvSpPr/>
          <p:nvPr/>
        </p:nvSpPr>
        <p:spPr>
          <a:xfrm>
            <a:off x="502920" y="164592"/>
            <a:ext cx="7772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6. Parcours type d'un bénéficiaire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18288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D8E3F0"/>
                </a:solidFill>
              </a:rPr>
              <a:t>Logique d'engagement et de progression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965960" cy="1143000"/>
          </a:xfrm>
          <a:prstGeom prst="chevron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6" name="Text 4"/>
          <p:cNvSpPr/>
          <p:nvPr/>
        </p:nvSpPr>
        <p:spPr>
          <a:xfrm>
            <a:off x="621792" y="2148840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FA54A"/>
                </a:solidFill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046988" y="2606040"/>
            <a:ext cx="13716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Orientation / demande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594360" y="365760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22313F"/>
                </a:solidFill>
              </a:rPr>
              <a:t>Signalement par service, justice ou démarche volontaire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852928" y="2103120"/>
            <a:ext cx="1965960" cy="1143000"/>
          </a:xfrm>
          <a:prstGeom prst="chevron">
            <a:avLst/>
          </a:prstGeom>
          <a:solidFill>
            <a:srgbClr val="2D7F7A"/>
          </a:solidFill>
          <a:ln w="12700">
            <a:solidFill>
              <a:srgbClr val="2D7F7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0" name="Text 8"/>
          <p:cNvSpPr/>
          <p:nvPr/>
        </p:nvSpPr>
        <p:spPr>
          <a:xfrm>
            <a:off x="2926080" y="2148840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FA54A"/>
                </a:solidFill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355848" y="25146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Evaluation de compatibilité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898648" y="365760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22313F"/>
                </a:solidFill>
              </a:rPr>
              <a:t>Analyse du risque, des besoins, de l'adhésion minimale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5157216" y="2103120"/>
            <a:ext cx="1965960" cy="1143000"/>
          </a:xfrm>
          <a:prstGeom prst="chevron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4" name="Text 12"/>
          <p:cNvSpPr/>
          <p:nvPr/>
        </p:nvSpPr>
        <p:spPr>
          <a:xfrm>
            <a:off x="5230368" y="2148840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FA54A"/>
                </a:solidFill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554980" y="24892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Accueil et cadrage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5202936" y="365760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22313F"/>
                </a:solidFill>
              </a:rPr>
              <a:t>Règles, objectifs, articulation avec partenaires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7461504" y="2103120"/>
            <a:ext cx="1965960" cy="1143000"/>
          </a:xfrm>
          <a:prstGeom prst="chevron">
            <a:avLst/>
          </a:prstGeom>
          <a:solidFill>
            <a:srgbClr val="2D7F7A"/>
          </a:solidFill>
          <a:ln w="12700">
            <a:solidFill>
              <a:srgbClr val="2D7F7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8" name="Text 16"/>
          <p:cNvSpPr/>
          <p:nvPr/>
        </p:nvSpPr>
        <p:spPr>
          <a:xfrm>
            <a:off x="7534656" y="2148840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FA54A"/>
                </a:solidFill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7827264" y="24892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Travail intensif</a:t>
            </a:r>
            <a:endParaRPr lang="en-US" sz="1900" dirty="0"/>
          </a:p>
        </p:txBody>
      </p:sp>
      <p:sp>
        <p:nvSpPr>
          <p:cNvPr id="20" name="Text 18"/>
          <p:cNvSpPr/>
          <p:nvPr/>
        </p:nvSpPr>
        <p:spPr>
          <a:xfrm>
            <a:off x="7507224" y="365760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22313F"/>
                </a:solidFill>
              </a:rPr>
              <a:t>Entretiens, groupes, gestion émotionnelle, responsabilisation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9765792" y="2103120"/>
            <a:ext cx="1965960" cy="1143000"/>
          </a:xfrm>
          <a:prstGeom prst="chevron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22" name="Text 20"/>
          <p:cNvSpPr/>
          <p:nvPr/>
        </p:nvSpPr>
        <p:spPr>
          <a:xfrm>
            <a:off x="9838944" y="2148840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FA54A"/>
                </a:solidFill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0241280" y="2521712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FFFFFF"/>
                </a:solidFill>
              </a:rPr>
              <a:t>Evaluation et suite</a:t>
            </a:r>
            <a:endParaRPr lang="en-US" sz="1900" dirty="0"/>
          </a:p>
        </p:txBody>
      </p:sp>
      <p:sp>
        <p:nvSpPr>
          <p:cNvPr id="24" name="Text 22"/>
          <p:cNvSpPr/>
          <p:nvPr/>
        </p:nvSpPr>
        <p:spPr>
          <a:xfrm>
            <a:off x="9811512" y="3657600"/>
            <a:ext cx="1828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22313F"/>
                </a:solidFill>
              </a:rPr>
              <a:t>Bilan, réorientation, poursuite ou sortie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B85"/>
                </a:solidFill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3" name="Text 1"/>
          <p:cNvSpPr/>
          <p:nvPr/>
        </p:nvSpPr>
        <p:spPr>
          <a:xfrm>
            <a:off x="502920" y="164592"/>
            <a:ext cx="7772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7. Indicateurs d'évaluation proposés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18288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D8E3F0"/>
                </a:solidFill>
              </a:rPr>
              <a:t>Ce qu'il faudra objectiver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777240" y="9144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dirty="0">
                <a:solidFill>
                  <a:srgbClr val="22313F"/>
                </a:solidFill>
              </a:rPr>
              <a:t>Le </a:t>
            </a:r>
            <a:r>
              <a:rPr lang="en-US" sz="2100" dirty="0" err="1">
                <a:solidFill>
                  <a:srgbClr val="22313F"/>
                </a:solidFill>
              </a:rPr>
              <a:t>projet</a:t>
            </a:r>
            <a:r>
              <a:rPr lang="en-US" sz="2100" dirty="0">
                <a:solidFill>
                  <a:srgbClr val="22313F"/>
                </a:solidFill>
              </a:rPr>
              <a:t> </a:t>
            </a:r>
            <a:r>
              <a:rPr lang="en-US" sz="2100" dirty="0" err="1">
                <a:solidFill>
                  <a:srgbClr val="22313F"/>
                </a:solidFill>
              </a:rPr>
              <a:t>pilote</a:t>
            </a:r>
            <a:r>
              <a:rPr lang="en-US" sz="2100" dirty="0">
                <a:solidFill>
                  <a:srgbClr val="22313F"/>
                </a:solidFill>
              </a:rPr>
              <a:t> ne sera crédible politiquement que s'il produit des données. L'évaluation doit être prévue dès le départ et non ajoutée en fin de parcours.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914400" y="1828800"/>
            <a:ext cx="10149840" cy="3474720"/>
          </a:xfrm>
          <a:prstGeom prst="roundRect">
            <a:avLst/>
          </a:prstGeom>
          <a:solidFill>
            <a:srgbClr val="F5F1E8"/>
          </a:solidFill>
          <a:ln w="12700">
            <a:solidFill>
              <a:srgbClr val="D7D1C5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7" name="Shape 5"/>
          <p:cNvSpPr/>
          <p:nvPr/>
        </p:nvSpPr>
        <p:spPr>
          <a:xfrm>
            <a:off x="1143000" y="2240280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8" name="Text 6"/>
          <p:cNvSpPr/>
          <p:nvPr/>
        </p:nvSpPr>
        <p:spPr>
          <a:xfrm>
            <a:off x="1344168" y="2148840"/>
            <a:ext cx="9308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22313F"/>
                </a:solidFill>
              </a:rPr>
              <a:t>Nombre d'admissions et profils orientés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1143000" y="2752344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0" name="Text 8"/>
          <p:cNvSpPr/>
          <p:nvPr/>
        </p:nvSpPr>
        <p:spPr>
          <a:xfrm>
            <a:off x="1344168" y="2660904"/>
            <a:ext cx="9308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22313F"/>
                </a:solidFill>
              </a:rPr>
              <a:t>Taux de maintien dans le dispositif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1143000" y="3264408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2" name="Text 10"/>
          <p:cNvSpPr/>
          <p:nvPr/>
        </p:nvSpPr>
        <p:spPr>
          <a:xfrm>
            <a:off x="1344168" y="3172968"/>
            <a:ext cx="9308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22313F"/>
                </a:solidFill>
              </a:rPr>
              <a:t>Respect des conditions judiciaires / institutionnelles</a:t>
            </a:r>
            <a:endParaRPr lang="en-US" sz="1900" dirty="0"/>
          </a:p>
        </p:txBody>
      </p:sp>
      <p:sp>
        <p:nvSpPr>
          <p:cNvPr id="13" name="Shape 11"/>
          <p:cNvSpPr/>
          <p:nvPr/>
        </p:nvSpPr>
        <p:spPr>
          <a:xfrm>
            <a:off x="1143000" y="3776472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4" name="Text 12"/>
          <p:cNvSpPr/>
          <p:nvPr/>
        </p:nvSpPr>
        <p:spPr>
          <a:xfrm>
            <a:off x="1344168" y="3685032"/>
            <a:ext cx="9308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22313F"/>
                </a:solidFill>
              </a:rPr>
              <a:t>Evolution des comportements et de la responsabilisation</a:t>
            </a:r>
            <a:endParaRPr lang="en-US" sz="1900" dirty="0"/>
          </a:p>
        </p:txBody>
      </p:sp>
      <p:sp>
        <p:nvSpPr>
          <p:cNvPr id="15" name="Shape 13"/>
          <p:cNvSpPr/>
          <p:nvPr/>
        </p:nvSpPr>
        <p:spPr>
          <a:xfrm>
            <a:off x="1143000" y="4288536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6" name="Text 14"/>
          <p:cNvSpPr/>
          <p:nvPr/>
        </p:nvSpPr>
        <p:spPr>
          <a:xfrm>
            <a:off x="1344168" y="4197096"/>
            <a:ext cx="9308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22313F"/>
                </a:solidFill>
              </a:rPr>
              <a:t>Réorientations, sorties et suites de parcours</a:t>
            </a:r>
            <a:endParaRPr lang="en-US" sz="1900" dirty="0"/>
          </a:p>
        </p:txBody>
      </p:sp>
      <p:sp>
        <p:nvSpPr>
          <p:cNvPr id="17" name="Shape 15"/>
          <p:cNvSpPr/>
          <p:nvPr/>
        </p:nvSpPr>
        <p:spPr>
          <a:xfrm>
            <a:off x="1143000" y="4800600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8" name="Text 16"/>
          <p:cNvSpPr/>
          <p:nvPr/>
        </p:nvSpPr>
        <p:spPr>
          <a:xfrm>
            <a:off x="1344168" y="4709160"/>
            <a:ext cx="9308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22313F"/>
                </a:solidFill>
              </a:rPr>
              <a:t>Retours des partenaires : justice, santé, services sociaux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B85"/>
                </a:solidFill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48640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3" name="Text 1"/>
          <p:cNvSpPr/>
          <p:nvPr/>
        </p:nvSpPr>
        <p:spPr>
          <a:xfrm>
            <a:off x="502920" y="164592"/>
            <a:ext cx="7772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8. </a:t>
            </a:r>
            <a:r>
              <a:rPr lang="en-US" sz="280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Conclusion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8412480" y="182880"/>
            <a:ext cx="3200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D8E3F0"/>
                </a:solidFill>
              </a:rPr>
              <a:t>Message de synthèse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868680" y="114300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F3A5F"/>
                </a:solidFill>
              </a:rPr>
              <a:t>Ce projet pilote peut être présenté comme :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914400" y="1783080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7" name="Text 5"/>
          <p:cNvSpPr/>
          <p:nvPr/>
        </p:nvSpPr>
        <p:spPr>
          <a:xfrm>
            <a:off x="1115568" y="1691640"/>
            <a:ext cx="4645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2313F"/>
                </a:solidFill>
              </a:rPr>
              <a:t>une réponse née du terrain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914400" y="2295144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9" name="Text 7"/>
          <p:cNvSpPr/>
          <p:nvPr/>
        </p:nvSpPr>
        <p:spPr>
          <a:xfrm>
            <a:off x="1115568" y="2203704"/>
            <a:ext cx="4645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2313F"/>
                </a:solidFill>
              </a:rPr>
              <a:t>une traduction concrète des orientations régionales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914400" y="2807208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1" name="Text 9"/>
          <p:cNvSpPr/>
          <p:nvPr/>
        </p:nvSpPr>
        <p:spPr>
          <a:xfrm>
            <a:off x="1115568" y="2715768"/>
            <a:ext cx="4645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2313F"/>
                </a:solidFill>
              </a:rPr>
              <a:t>un test réaliste avant toute pérennisation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914400" y="3319272"/>
            <a:ext cx="109728" cy="109728"/>
          </a:xfrm>
          <a:prstGeom prst="ellipse">
            <a:avLst/>
          </a:prstGeom>
          <a:solidFill>
            <a:srgbClr val="CFA54A"/>
          </a:solidFill>
          <a:ln w="12700">
            <a:solidFill>
              <a:srgbClr val="CFA54A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3" name="Text 11"/>
          <p:cNvSpPr/>
          <p:nvPr/>
        </p:nvSpPr>
        <p:spPr>
          <a:xfrm>
            <a:off x="1115568" y="3227832"/>
            <a:ext cx="46451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22313F"/>
                </a:solidFill>
              </a:rPr>
              <a:t>un outil de prévention et de sécurité publique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6217920" y="1554480"/>
            <a:ext cx="4937760" cy="2743200"/>
          </a:xfrm>
          <a:prstGeom prst="round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fr-BE"/>
          </a:p>
        </p:txBody>
      </p:sp>
      <p:sp>
        <p:nvSpPr>
          <p:cNvPr id="15" name="Text 13"/>
          <p:cNvSpPr/>
          <p:nvPr/>
        </p:nvSpPr>
        <p:spPr>
          <a:xfrm>
            <a:off x="6583680" y="1920240"/>
            <a:ext cx="42062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</a:rPr>
              <a:t>Formule à porter</a:t>
            </a:r>
            <a:endParaRPr lang="en-US" sz="2200" dirty="0"/>
          </a:p>
          <a:p>
            <a:pPr marL="0" indent="0" algn="ctr">
              <a:buNone/>
            </a:pPr>
            <a:endParaRPr lang="en-US" sz="2200" dirty="0"/>
          </a:p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</a:rPr>
              <a:t>Ce projet ne crée pas une politique nouvelle ; il rend effective, à l'échelle d'un territoire, une politique régionale de prévention, de responsabilisation et de protection.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1521440" y="6446520"/>
            <a:ext cx="2743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E7B85"/>
                </a:solidFill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729</Words>
  <Application>Microsoft Office PowerPoint</Application>
  <PresentationFormat>Grand écran</PresentationFormat>
  <Paragraphs>125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Aptos</vt:lpstr>
      <vt:lpstr>Arial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pilote CAR Banalbois</dc:title>
  <dc:subject>Projet pilote CAR Banalbois</dc:subject>
  <dc:creator>OpenAI</dc:creator>
  <cp:lastModifiedBy>Direction - Banalbois</cp:lastModifiedBy>
  <cp:revision>2</cp:revision>
  <dcterms:created xsi:type="dcterms:W3CDTF">2026-04-07T14:05:13Z</dcterms:created>
  <dcterms:modified xsi:type="dcterms:W3CDTF">2026-04-07T14:54:25Z</dcterms:modified>
</cp:coreProperties>
</file>